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47_ECACF8A7.xml" ContentType="application/vnd.ms-powerpoint.comments+xml"/>
  <Override PartName="/ppt/comments/modernComment_149_3B4E6E57.xml" ContentType="application/vnd.ms-powerpoint.comments+xml"/>
  <Override PartName="/ppt/notesSlides/notesSlide1.xml" ContentType="application/vnd.openxmlformats-officedocument.presentationml.notesSlide+xml"/>
  <Override PartName="/ppt/comments/modernComment_155_D856787D.xml" ContentType="application/vnd.ms-powerpoint.comments+xml"/>
  <Override PartName="/ppt/notesSlides/notesSlide2.xml" ContentType="application/vnd.openxmlformats-officedocument.presentationml.notesSlide+xml"/>
  <Override PartName="/ppt/comments/modernComment_14E_ED564144.xml" ContentType="application/vnd.ms-powerpoint.comments+xml"/>
  <Override PartName="/ppt/notesSlides/notesSlide3.xml" ContentType="application/vnd.openxmlformats-officedocument.presentationml.notesSlide+xml"/>
  <Override PartName="/ppt/comments/modernComment_154_1C85A43B.xml" ContentType="application/vnd.ms-powerpoint.comments+xml"/>
  <Override PartName="/ppt/notesSlides/notesSlide4.xml" ContentType="application/vnd.openxmlformats-officedocument.presentationml.notesSlide+xml"/>
  <Override PartName="/ppt/comments/modernComment_156_5252E98A.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42_15316186.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325" r:id="rId5"/>
    <p:sldId id="327" r:id="rId6"/>
    <p:sldId id="339" r:id="rId7"/>
    <p:sldId id="329" r:id="rId8"/>
    <p:sldId id="349" r:id="rId9"/>
    <p:sldId id="341" r:id="rId10"/>
    <p:sldId id="334" r:id="rId11"/>
    <p:sldId id="340" r:id="rId12"/>
    <p:sldId id="342" r:id="rId13"/>
    <p:sldId id="346" r:id="rId14"/>
    <p:sldId id="347" r:id="rId15"/>
    <p:sldId id="322" r:id="rId16"/>
  </p:sldIdLst>
  <p:sldSz cx="7559675" cy="1069181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0" orient="horz" pos="4184" userDrawn="1">
          <p15:clr>
            <a:srgbClr val="A4A3A4"/>
          </p15:clr>
        </p15:guide>
        <p15:guide id="21" pos="453" userDrawn="1">
          <p15:clr>
            <a:srgbClr val="A4A3A4"/>
          </p15:clr>
        </p15:guide>
        <p15:guide id="22" pos="4286" userDrawn="1">
          <p15:clr>
            <a:srgbClr val="A4A3A4"/>
          </p15:clr>
        </p15:guide>
        <p15:guide id="23" orient="horz" pos="3844" userDrawn="1">
          <p15:clr>
            <a:srgbClr val="A4A3A4"/>
          </p15:clr>
        </p15:guide>
        <p15:guide id="24" orient="horz" pos="260" userDrawn="1">
          <p15:clr>
            <a:srgbClr val="A4A3A4"/>
          </p15:clr>
        </p15:guide>
        <p15:guide id="25" orient="horz" pos="1984" userDrawn="1">
          <p15:clr>
            <a:srgbClr val="A4A3A4"/>
          </p15:clr>
        </p15:guide>
        <p15:guide id="26" orient="horz" pos="3095" userDrawn="1">
          <p15:clr>
            <a:srgbClr val="A4A3A4"/>
          </p15:clr>
        </p15:guide>
        <p15:guide id="31" pos="544" userDrawn="1">
          <p15:clr>
            <a:srgbClr val="A4A3A4"/>
          </p15:clr>
        </p15:guide>
        <p15:guide id="32" pos="4218" userDrawn="1">
          <p15:clr>
            <a:srgbClr val="A4A3A4"/>
          </p15:clr>
        </p15:guide>
        <p15:guide id="33" pos="2925" userDrawn="1">
          <p15:clr>
            <a:srgbClr val="A4A3A4"/>
          </p15:clr>
        </p15:guide>
        <p15:guide id="34" pos="185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30DA05-2AF6-3F0A-E270-6846F77A6AB0}" name="Marcelo Fattori" initials="MF" userId="S::marcelo@seusdados.com::1278d10c-3d49-4a25-814d-a2d02f5b83eb" providerId="AD"/>
  <p188:author id="{DC042B18-824A-606C-992A-DB7EEFF894C9}" name="Maria Gabriela Trabuco Pincinato" initials="MGTP" userId="S::mpincinato@seusdados.com::c7b116bb-0162-4f28-86cd-9ba19b8a3da0" providerId="AD"/>
  <p188:author id="{6551A11A-180B-99D5-905D-6D97B06A0AE2}" name="Dannyela Darly Peixoto" initials="DDP" userId="S::dpeixoto@seusdados.com::f9401da0-7296-4bf6-90f8-a9b6f3d7048a" providerId="AD"/>
  <p188:author id="{147A6383-845B-5B46-2A9A-F19332499C91}" name="Leonardo Borges Ferreira" initials="LBF" userId="S::lferreira@seusdados.com::2723b3a7-3a3d-4b37-9016-4b1ea720c042" providerId="AD"/>
  <p188:author id="{A6DACA90-7723-3873-D0DD-3282C8618465}" name="Maria Bianquini" initials="MB" userId="S::mbianquini@seusdados.com::39cfc42c-c5cd-4d35-886c-752714610c9e" providerId="AD"/>
  <p188:author id="{A48D98FA-0845-A5C6-7E77-49A4E168CAF3}" name="Karina Pereira dos Santos" initials="KPdS" userId="S::ksantos@seusdados.com::abef22b8-b78e-4908-9803-a55065354f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5481FA"/>
    <a:srgbClr val="0E4174"/>
    <a:srgbClr val="478FFA"/>
    <a:srgbClr val="7C56FA"/>
    <a:srgbClr val="DFB83A"/>
    <a:srgbClr val="C4141B"/>
    <a:srgbClr val="464646"/>
    <a:srgbClr val="0154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5AE563-99C8-42C0-A9B5-EB6EB65D4C5A}" v="15" dt="2024-04-16T20:38:58.928"/>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Estilo Médio 4 - Ênfas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Estilo Claro 3 - Ênfas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Estilo Médio 1 - Ênfas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0" d="100"/>
          <a:sy n="60" d="100"/>
        </p:scale>
        <p:origin x="1613" y="-773"/>
      </p:cViewPr>
      <p:guideLst>
        <p:guide orient="horz" pos="4184"/>
        <p:guide pos="453"/>
        <p:guide pos="4286"/>
        <p:guide orient="horz" pos="3844"/>
        <p:guide orient="horz" pos="260"/>
        <p:guide orient="horz" pos="1984"/>
        <p:guide orient="horz" pos="3095"/>
        <p:guide pos="544"/>
        <p:guide pos="4218"/>
        <p:guide pos="2925"/>
        <p:guide pos="18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omments/modernComment_142_15316186.xml><?xml version="1.0" encoding="utf-8"?>
<p188:cmLst xmlns:a="http://schemas.openxmlformats.org/drawingml/2006/main" xmlns:r="http://schemas.openxmlformats.org/officeDocument/2006/relationships" xmlns:p188="http://schemas.microsoft.com/office/powerpoint/2018/8/main">
  <p188:cm id="{EFF9D594-5FD5-45CA-8E20-944448E2DB3A}" authorId="{DC042B18-824A-606C-992A-DB7EEFF894C9}" created="2022-07-29T13:04:26.418">
    <ac:txMkLst xmlns:ac="http://schemas.microsoft.com/office/drawing/2013/main/command">
      <pc:docMk xmlns:pc="http://schemas.microsoft.com/office/powerpoint/2013/main/command"/>
      <pc:sldMk xmlns:pc="http://schemas.microsoft.com/office/powerpoint/2013/main/command" cId="355557766" sldId="322"/>
      <ac:spMk id="29" creationId="{D8842BBF-FDDE-FF5A-9308-D4289BA134AE}"/>
      <ac:txMk cp="0" len="65">
        <ac:context len="125" hash="1647392075"/>
      </ac:txMk>
    </ac:txMkLst>
    <p188:pos x="4646893" y="600582"/>
    <p188:txBody>
      <a:bodyPr/>
      <a:lstStyle/>
      <a:p>
        <a:r>
          <a:rPr lang="pt-BR"/>
          <a:t>Caso não tenha essa funcionalidade, informar como é possível para o cliente/usuário se descadastrar.</a:t>
        </a:r>
      </a:p>
    </p188:txBody>
  </p188:cm>
</p188:cmLst>
</file>

<file path=ppt/comments/modernComment_147_ECACF8A7.xml><?xml version="1.0" encoding="utf-8"?>
<p188:cmLst xmlns:a="http://schemas.openxmlformats.org/drawingml/2006/main" xmlns:r="http://schemas.openxmlformats.org/officeDocument/2006/relationships" xmlns:p188="http://schemas.microsoft.com/office/powerpoint/2018/8/main">
  <p188:cm id="{A32579CE-3416-4B91-A5F9-BB250F596E50}" authorId="{DC042B18-824A-606C-992A-DB7EEFF894C9}" created="2022-07-29T12:51:06.836">
    <ac:txMkLst xmlns:ac="http://schemas.microsoft.com/office/drawing/2013/main/command">
      <pc:docMk xmlns:pc="http://schemas.microsoft.com/office/powerpoint/2013/main/command"/>
      <pc:sldMk xmlns:pc="http://schemas.microsoft.com/office/powerpoint/2013/main/command" cId="3970758823" sldId="327"/>
      <ac:spMk id="24" creationId="{E2C405B1-15CB-2D9E-6E8E-290C8EFD34A1}"/>
      <ac:txMk cp="0" len="310">
        <ac:context len="311" hash="2607043261"/>
      </ac:txMk>
    </ac:txMkLst>
    <p188:pos x="5313047" y="598802"/>
    <p188:txBody>
      <a:bodyPr/>
      <a:lstStyle/>
      <a:p>
        <a:r>
          <a:rPr lang="pt-BR"/>
          <a:t>Será enviado script para disponibilização no site.</a:t>
        </a:r>
      </a:p>
    </p188:txBody>
  </p188:cm>
  <p188:cm id="{44D74A23-4640-4AD8-AB55-E60BA2C54F55}" authorId="{6551A11A-180B-99D5-905D-6D97B06A0AE2}" created="2024-04-16T21:12:17.481">
    <ac:txMkLst xmlns:ac="http://schemas.microsoft.com/office/drawing/2013/main/command">
      <pc:docMk xmlns:pc="http://schemas.microsoft.com/office/powerpoint/2013/main/command"/>
      <pc:sldMk xmlns:pc="http://schemas.microsoft.com/office/powerpoint/2013/main/command" cId="3970758823" sldId="327"/>
      <ac:spMk id="24" creationId="{E2C405B1-15CB-2D9E-6E8E-290C8EFD34A1}"/>
      <ac:txMk cp="251" len="59">
        <ac:context len="311" hash="2607043261"/>
      </ac:txMk>
    </ac:txMkLst>
    <p188:pos x="4167870" y="1134379"/>
    <p188:txBody>
      <a:bodyPr/>
      <a:lstStyle/>
      <a:p>
        <a:r>
          <a:rPr lang="pt-BR"/>
          <a:t>Seusdados providenciará o link </a:t>
        </a:r>
      </a:p>
    </p188:txBody>
  </p188:cm>
</p188:cmLst>
</file>

<file path=ppt/comments/modernComment_149_3B4E6E57.xml><?xml version="1.0" encoding="utf-8"?>
<p188:cmLst xmlns:a="http://schemas.openxmlformats.org/drawingml/2006/main" xmlns:r="http://schemas.openxmlformats.org/officeDocument/2006/relationships" xmlns:p188="http://schemas.microsoft.com/office/powerpoint/2018/8/main">
  <p188:cm id="{431D4695-9211-49A0-9AC3-01C0C37A26B9}" authorId="{DC042B18-824A-606C-992A-DB7EEFF894C9}" created="2022-07-29T12:52:22.269">
    <ac:deMkLst xmlns:ac="http://schemas.microsoft.com/office/drawing/2013/main/command">
      <pc:docMk xmlns:pc="http://schemas.microsoft.com/office/powerpoint/2013/main/command"/>
      <pc:sldMk xmlns:pc="http://schemas.microsoft.com/office/powerpoint/2013/main/command" cId="994995799" sldId="329"/>
      <ac:spMk id="33" creationId="{166CDD8B-38AA-DDAF-AEAB-1407926FF181}"/>
    </ac:deMkLst>
    <p188:txBody>
      <a:bodyPr/>
      <a:lstStyle/>
      <a:p>
        <a:r>
          <a:rPr lang="pt-BR"/>
          <a:t>Nesse tópico, caso não trate algum dos dados abaixo, a tabela pode ser excluída sem gerar impacto no restante da política.</a:t>
        </a:r>
      </a:p>
    </p188:txBody>
  </p188:cm>
  <p188:cm id="{9EE1D107-917B-4D88-AC99-59C32950E4AD}" authorId="{DC042B18-824A-606C-992A-DB7EEFF894C9}" created="2022-07-29T12:55:00.805">
    <ac:deMkLst xmlns:ac="http://schemas.microsoft.com/office/drawing/2013/main/command">
      <pc:docMk xmlns:pc="http://schemas.microsoft.com/office/powerpoint/2013/main/command"/>
      <pc:sldMk xmlns:pc="http://schemas.microsoft.com/office/powerpoint/2013/main/command" cId="994995799" sldId="329"/>
      <ac:spMk id="56" creationId="{4E32DDCA-91C6-B11E-BCAE-016757595BEE}"/>
    </ac:deMkLst>
    <p188:txBody>
      <a:bodyPr/>
      <a:lstStyle/>
      <a:p>
        <a:r>
          <a:rPr lang="pt-BR"/>
          <a:t>Ao preencher a finalidade, atentar-se à todos os dados coletados pela empresa, seja no meio físico ou digital, importante também que seja exposto na finalidade qual o meio usado para cumprir essa finalidade.</a:t>
        </a:r>
      </a:p>
    </p188:txBody>
  </p188:cm>
</p188:cmLst>
</file>

<file path=ppt/comments/modernComment_14E_ED564144.xml><?xml version="1.0" encoding="utf-8"?>
<p188:cmLst xmlns:a="http://schemas.openxmlformats.org/drawingml/2006/main" xmlns:r="http://schemas.openxmlformats.org/officeDocument/2006/relationships" xmlns:p188="http://schemas.microsoft.com/office/powerpoint/2018/8/main">
  <p188:cm id="{BC1D2419-E6CA-457F-8805-6BA4E755F786}" authorId="{A6DACA90-7723-3873-D0DD-3282C8618465}" created="2023-06-20T16:50:56.985">
    <ac:deMkLst xmlns:ac="http://schemas.microsoft.com/office/drawing/2013/main/command">
      <pc:docMk xmlns:pc="http://schemas.microsoft.com/office/powerpoint/2013/main/command"/>
      <pc:sldMk xmlns:pc="http://schemas.microsoft.com/office/powerpoint/2013/main/command" cId="3981852996" sldId="334"/>
      <ac:graphicFrameMk id="53" creationId="{121E3DFA-5AFA-B91B-6D3B-8FF4913D3503}"/>
    </ac:deMkLst>
    <p188:txBody>
      <a:bodyPr/>
      <a:lstStyle/>
      <a:p>
        <a:r>
          <a:rPr lang="pt-BR"/>
          <a:t>Esses campos estão preenchidos à título de exemplo, poderão ser preenchidos de acordo com a realidade da Unoeste</a:t>
        </a:r>
      </a:p>
    </p188:txBody>
  </p188:cm>
  <p188:cm id="{B5B7B9BE-512B-4546-8BCC-16C4D4E4D5C7}" authorId="{A6DACA90-7723-3873-D0DD-3282C8618465}" created="2023-06-20T16:54:02.289">
    <ac:deMkLst xmlns:ac="http://schemas.microsoft.com/office/drawing/2013/main/command">
      <pc:docMk xmlns:pc="http://schemas.microsoft.com/office/powerpoint/2013/main/command"/>
      <pc:sldMk xmlns:pc="http://schemas.microsoft.com/office/powerpoint/2013/main/command" cId="3981852996" sldId="334"/>
      <ac:spMk id="21" creationId="{6B00A9D5-D3E3-9367-E72C-6F11CE173A6B}"/>
    </ac:deMkLst>
    <p188:txBody>
      <a:bodyPr/>
      <a:lstStyle/>
      <a:p>
        <a:r>
          <a:rPr lang="pt-BR"/>
          <a:t>Se não houver compartilhamento com outras unidades, é só excluir esse campo</a:t>
        </a:r>
      </a:p>
    </p188:txBody>
  </p188:cm>
</p188:cmLst>
</file>

<file path=ppt/comments/modernComment_154_1C85A43B.xml><?xml version="1.0" encoding="utf-8"?>
<p188:cmLst xmlns:a="http://schemas.openxmlformats.org/drawingml/2006/main" xmlns:r="http://schemas.openxmlformats.org/officeDocument/2006/relationships" xmlns:p188="http://schemas.microsoft.com/office/powerpoint/2018/8/main">
  <p188:cm id="{79E09249-662C-4EBC-9AC7-BE0820C8E27C}" authorId="{DC042B18-824A-606C-992A-DB7EEFF894C9}" created="2022-07-29T13:01:03.121">
    <ac:deMkLst xmlns:ac="http://schemas.microsoft.com/office/drawing/2013/main/command">
      <pc:docMk xmlns:pc="http://schemas.microsoft.com/office/powerpoint/2013/main/command"/>
      <pc:sldMk xmlns:pc="http://schemas.microsoft.com/office/powerpoint/2013/main/command" cId="478520379" sldId="340"/>
      <ac:spMk id="69" creationId="{BB215FFB-9343-28B8-28EC-E2642B9F11E0}"/>
    </ac:deMkLst>
    <p188:txBody>
      <a:bodyPr/>
      <a:lstStyle/>
      <a:p>
        <a:r>
          <a:rPr lang="pt-BR"/>
          <a:t>As medidas de segurança podem ser alteradas conforme à realidade da empresa.</a:t>
        </a:r>
      </a:p>
    </p188:txBody>
  </p188:cm>
</p188:cmLst>
</file>

<file path=ppt/comments/modernComment_155_D856787D.xml><?xml version="1.0" encoding="utf-8"?>
<p188:cmLst xmlns:a="http://schemas.openxmlformats.org/drawingml/2006/main" xmlns:r="http://schemas.openxmlformats.org/officeDocument/2006/relationships" xmlns:p188="http://schemas.microsoft.com/office/powerpoint/2018/8/main">
  <p188:cm id="{DCA8D27A-4047-4C2B-81BF-798A7FD8A18E}" authorId="{DC042B18-824A-606C-992A-DB7EEFF894C9}" created="2022-07-29T13:00:10.514">
    <ac:deMkLst xmlns:ac="http://schemas.microsoft.com/office/drawing/2013/main/command">
      <pc:docMk xmlns:pc="http://schemas.microsoft.com/office/powerpoint/2013/main/command"/>
      <pc:sldMk xmlns:pc="http://schemas.microsoft.com/office/powerpoint/2013/main/command" cId="3629545597" sldId="341"/>
      <ac:spMk id="63" creationId="{70B00406-FC5C-756C-B642-9F83F2D09248}"/>
    </ac:deMkLst>
    <p188:txBody>
      <a:bodyPr/>
      <a:lstStyle/>
      <a:p>
        <a:r>
          <a:rPr lang="pt-BR"/>
          <a:t>Nesse tópico, caso não seja feito algum dos compartilhamentos expostos abaixo, pode ser feito a exclusão no conteúdo sem maiores impactos no Aviso.</a:t>
        </a:r>
      </a:p>
    </p188:txBody>
  </p188:cm>
</p188:cmLst>
</file>

<file path=ppt/comments/modernComment_156_5252E98A.xml><?xml version="1.0" encoding="utf-8"?>
<p188:cmLst xmlns:a="http://schemas.openxmlformats.org/drawingml/2006/main" xmlns:r="http://schemas.openxmlformats.org/officeDocument/2006/relationships" xmlns:p188="http://schemas.microsoft.com/office/powerpoint/2018/8/main">
  <p188:cm id="{A9FB9010-8DB8-47AD-AA6A-5F0755D6300D}" authorId="{DC042B18-824A-606C-992A-DB7EEFF894C9}" created="2022-07-29T13:02:25.428">
    <ac:deMkLst xmlns:ac="http://schemas.microsoft.com/office/drawing/2013/main/command">
      <pc:docMk xmlns:pc="http://schemas.microsoft.com/office/powerpoint/2013/main/command"/>
      <pc:sldMk xmlns:pc="http://schemas.microsoft.com/office/powerpoint/2013/main/command" cId="1381165450" sldId="342"/>
      <ac:spMk id="69" creationId="{BB215FFB-9343-28B8-28EC-E2642B9F11E0}"/>
    </ac:deMkLst>
    <p188:txBody>
      <a:bodyPr/>
      <a:lstStyle/>
      <a:p>
        <a:r>
          <a:rPr lang="pt-BR"/>
          <a:t>Caso não seja realizado a transferência internacional, esse tópico pode ser removido sem maiores impactos no Aviso.</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B619A-C3CA-498A-911F-B33843D77E6B}" type="datetimeFigureOut">
              <a:rPr lang="pt-BR" smtClean="0"/>
              <a:t>30/04/2024</a:t>
            </a:fld>
            <a:endParaRPr lang="pt-BR"/>
          </a:p>
        </p:txBody>
      </p:sp>
      <p:sp>
        <p:nvSpPr>
          <p:cNvPr id="4" name="Espaço Reservado para Imagem de Slide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89379-E75B-424F-956B-C991A1EB71F4}" type="slidenum">
              <a:rPr lang="pt-BR" smtClean="0"/>
              <a:t>‹nº›</a:t>
            </a:fld>
            <a:endParaRPr lang="pt-BR"/>
          </a:p>
        </p:txBody>
      </p:sp>
    </p:spTree>
    <p:extLst>
      <p:ext uri="{BB962C8B-B14F-4D97-AF65-F5344CB8AC3E}">
        <p14:creationId xmlns:p14="http://schemas.microsoft.com/office/powerpoint/2010/main" val="2002130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6</a:t>
            </a:fld>
            <a:endParaRPr lang="pt-BR"/>
          </a:p>
        </p:txBody>
      </p:sp>
    </p:spTree>
    <p:extLst>
      <p:ext uri="{BB962C8B-B14F-4D97-AF65-F5344CB8AC3E}">
        <p14:creationId xmlns:p14="http://schemas.microsoft.com/office/powerpoint/2010/main" val="1636684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7</a:t>
            </a:fld>
            <a:endParaRPr lang="pt-BR"/>
          </a:p>
        </p:txBody>
      </p:sp>
    </p:spTree>
    <p:extLst>
      <p:ext uri="{BB962C8B-B14F-4D97-AF65-F5344CB8AC3E}">
        <p14:creationId xmlns:p14="http://schemas.microsoft.com/office/powerpoint/2010/main" val="1924074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8</a:t>
            </a:fld>
            <a:endParaRPr lang="pt-BR"/>
          </a:p>
        </p:txBody>
      </p:sp>
    </p:spTree>
    <p:extLst>
      <p:ext uri="{BB962C8B-B14F-4D97-AF65-F5344CB8AC3E}">
        <p14:creationId xmlns:p14="http://schemas.microsoft.com/office/powerpoint/2010/main" val="485608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9</a:t>
            </a:fld>
            <a:endParaRPr lang="pt-BR"/>
          </a:p>
        </p:txBody>
      </p:sp>
    </p:spTree>
    <p:extLst>
      <p:ext uri="{BB962C8B-B14F-4D97-AF65-F5344CB8AC3E}">
        <p14:creationId xmlns:p14="http://schemas.microsoft.com/office/powerpoint/2010/main" val="1634166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10</a:t>
            </a:fld>
            <a:endParaRPr lang="pt-BR"/>
          </a:p>
        </p:txBody>
      </p:sp>
    </p:spTree>
    <p:extLst>
      <p:ext uri="{BB962C8B-B14F-4D97-AF65-F5344CB8AC3E}">
        <p14:creationId xmlns:p14="http://schemas.microsoft.com/office/powerpoint/2010/main" val="2602474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41F89379-E75B-424F-956B-C991A1EB71F4}" type="slidenum">
              <a:rPr lang="pt-BR" smtClean="0"/>
              <a:t>11</a:t>
            </a:fld>
            <a:endParaRPr lang="pt-BR"/>
          </a:p>
        </p:txBody>
      </p:sp>
    </p:spTree>
    <p:extLst>
      <p:ext uri="{BB962C8B-B14F-4D97-AF65-F5344CB8AC3E}">
        <p14:creationId xmlns:p14="http://schemas.microsoft.com/office/powerpoint/2010/main" val="2021883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pt-BR"/>
              <a:t>Clique para editar o título mestre</a:t>
            </a:r>
            <a:endParaRPr lang="en-US"/>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21A13F3E-36C6-4EBB-A415-73BA10C5F25F}" type="datetime1">
              <a:rPr lang="pt-BR" smtClean="0"/>
              <a:t>30/04/2024</a:t>
            </a:fld>
            <a:endParaRPr lang="pt-BR"/>
          </a:p>
        </p:txBody>
      </p:sp>
      <p:sp>
        <p:nvSpPr>
          <p:cNvPr id="5" name="Footer Placeholder 4"/>
          <p:cNvSpPr>
            <a:spLocks noGrp="1"/>
          </p:cNvSpPr>
          <p:nvPr>
            <p:ph type="ftr" sz="quarter" idx="11"/>
          </p:nvPr>
        </p:nvSpPr>
        <p:spPr/>
        <p:txBody>
          <a:bodyPr/>
          <a:lstStyle/>
          <a:p>
            <a:r>
              <a:rPr lang="pt-BR"/>
              <a:t>_________________________________________________________________________________________________</a:t>
            </a:r>
          </a:p>
        </p:txBody>
      </p:sp>
      <p:sp>
        <p:nvSpPr>
          <p:cNvPr id="6" name="Slide Number Placeholder 5"/>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4171581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743D200F-A727-4C90-A73F-52C3A7B71F29}" type="datetime1">
              <a:rPr lang="pt-BR" smtClean="0"/>
              <a:t>30/04/2024</a:t>
            </a:fld>
            <a:endParaRPr lang="pt-BR"/>
          </a:p>
        </p:txBody>
      </p:sp>
      <p:sp>
        <p:nvSpPr>
          <p:cNvPr id="5" name="Footer Placeholder 4"/>
          <p:cNvSpPr>
            <a:spLocks noGrp="1"/>
          </p:cNvSpPr>
          <p:nvPr>
            <p:ph type="ftr" sz="quarter" idx="11"/>
          </p:nvPr>
        </p:nvSpPr>
        <p:spPr/>
        <p:txBody>
          <a:bodyPr/>
          <a:lstStyle/>
          <a:p>
            <a:r>
              <a:rPr lang="pt-BR"/>
              <a:t>_________________________________________________________________________________________________</a:t>
            </a:r>
          </a:p>
        </p:txBody>
      </p:sp>
      <p:sp>
        <p:nvSpPr>
          <p:cNvPr id="6" name="Slide Number Placeholder 5"/>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3209613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10CCFD42-4D05-451C-9535-71D298A73E6A}" type="datetime1">
              <a:rPr lang="pt-BR" smtClean="0"/>
              <a:t>30/04/2024</a:t>
            </a:fld>
            <a:endParaRPr lang="pt-BR"/>
          </a:p>
        </p:txBody>
      </p:sp>
      <p:sp>
        <p:nvSpPr>
          <p:cNvPr id="5" name="Footer Placeholder 4"/>
          <p:cNvSpPr>
            <a:spLocks noGrp="1"/>
          </p:cNvSpPr>
          <p:nvPr>
            <p:ph type="ftr" sz="quarter" idx="11"/>
          </p:nvPr>
        </p:nvSpPr>
        <p:spPr/>
        <p:txBody>
          <a:bodyPr/>
          <a:lstStyle/>
          <a:p>
            <a:r>
              <a:rPr lang="pt-BR"/>
              <a:t>_________________________________________________________________________________________________</a:t>
            </a:r>
          </a:p>
        </p:txBody>
      </p:sp>
      <p:sp>
        <p:nvSpPr>
          <p:cNvPr id="6" name="Slide Number Placeholder 5"/>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3709115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8BA50EF6-5C54-46CC-9122-FB2B42550CC2}" type="datetime1">
              <a:rPr lang="pt-BR" smtClean="0"/>
              <a:t>30/04/2024</a:t>
            </a:fld>
            <a:endParaRPr lang="pt-BR"/>
          </a:p>
        </p:txBody>
      </p:sp>
      <p:sp>
        <p:nvSpPr>
          <p:cNvPr id="5" name="Footer Placeholder 4"/>
          <p:cNvSpPr>
            <a:spLocks noGrp="1"/>
          </p:cNvSpPr>
          <p:nvPr>
            <p:ph type="ftr" sz="quarter" idx="11"/>
          </p:nvPr>
        </p:nvSpPr>
        <p:spPr/>
        <p:txBody>
          <a:bodyPr/>
          <a:lstStyle/>
          <a:p>
            <a:r>
              <a:rPr lang="pt-BR"/>
              <a:t>_________________________________________________________________________________________________</a:t>
            </a:r>
          </a:p>
        </p:txBody>
      </p:sp>
      <p:sp>
        <p:nvSpPr>
          <p:cNvPr id="6" name="Slide Number Placeholder 5"/>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460393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pt-BR"/>
              <a:t>Clique para editar o título mestre</a:t>
            </a:r>
            <a:endParaRPr lang="en-US"/>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279ECC59-48CF-483D-8668-CA6DC9D7C5EC}" type="datetime1">
              <a:rPr lang="pt-BR" smtClean="0"/>
              <a:t>30/04/2024</a:t>
            </a:fld>
            <a:endParaRPr lang="pt-BR"/>
          </a:p>
        </p:txBody>
      </p:sp>
      <p:sp>
        <p:nvSpPr>
          <p:cNvPr id="5" name="Footer Placeholder 4"/>
          <p:cNvSpPr>
            <a:spLocks noGrp="1"/>
          </p:cNvSpPr>
          <p:nvPr>
            <p:ph type="ftr" sz="quarter" idx="11"/>
          </p:nvPr>
        </p:nvSpPr>
        <p:spPr/>
        <p:txBody>
          <a:bodyPr/>
          <a:lstStyle/>
          <a:p>
            <a:r>
              <a:rPr lang="pt-BR"/>
              <a:t>_________________________________________________________________________________________________</a:t>
            </a:r>
          </a:p>
        </p:txBody>
      </p:sp>
      <p:sp>
        <p:nvSpPr>
          <p:cNvPr id="6" name="Slide Number Placeholder 5"/>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3960272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519728" y="2846200"/>
            <a:ext cx="3212862" cy="6783857"/>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3827085" y="2846200"/>
            <a:ext cx="3212862" cy="6783857"/>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7A93B624-FF80-4A3F-9A09-51AAAEA21827}" type="datetime1">
              <a:rPr lang="pt-BR" smtClean="0"/>
              <a:t>30/04/2024</a:t>
            </a:fld>
            <a:endParaRPr lang="pt-BR"/>
          </a:p>
        </p:txBody>
      </p:sp>
      <p:sp>
        <p:nvSpPr>
          <p:cNvPr id="6" name="Footer Placeholder 5"/>
          <p:cNvSpPr>
            <a:spLocks noGrp="1"/>
          </p:cNvSpPr>
          <p:nvPr>
            <p:ph type="ftr" sz="quarter" idx="11"/>
          </p:nvPr>
        </p:nvSpPr>
        <p:spPr/>
        <p:txBody>
          <a:bodyPr/>
          <a:lstStyle/>
          <a:p>
            <a:r>
              <a:rPr lang="pt-BR"/>
              <a:t>_________________________________________________________________________________________________</a:t>
            </a:r>
          </a:p>
        </p:txBody>
      </p:sp>
      <p:sp>
        <p:nvSpPr>
          <p:cNvPr id="7" name="Slide Number Placeholder 6"/>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3610579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pt-BR"/>
              <a:t>Clique para editar o título mestre</a:t>
            </a:r>
            <a:endParaRPr lang="en-US"/>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pt-BR"/>
              <a:t>Editar estilos de texto Mestre</a:t>
            </a:r>
          </a:p>
        </p:txBody>
      </p:sp>
      <p:sp>
        <p:nvSpPr>
          <p:cNvPr id="4" name="Content Placeholder 3"/>
          <p:cNvSpPr>
            <a:spLocks noGrp="1"/>
          </p:cNvSpPr>
          <p:nvPr>
            <p:ph sz="half" idx="2"/>
          </p:nvPr>
        </p:nvSpPr>
        <p:spPr>
          <a:xfrm>
            <a:off x="520713" y="3905482"/>
            <a:ext cx="3198096" cy="5744375"/>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pt-BR"/>
              <a:t>Editar estilos de texto Mestre</a:t>
            </a:r>
          </a:p>
        </p:txBody>
      </p:sp>
      <p:sp>
        <p:nvSpPr>
          <p:cNvPr id="6" name="Content Placeholder 5"/>
          <p:cNvSpPr>
            <a:spLocks noGrp="1"/>
          </p:cNvSpPr>
          <p:nvPr>
            <p:ph sz="quarter" idx="4"/>
          </p:nvPr>
        </p:nvSpPr>
        <p:spPr>
          <a:xfrm>
            <a:off x="3827086" y="3905482"/>
            <a:ext cx="3213847" cy="5744375"/>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939FD9AA-92DF-436B-89D8-3CC516847DBF}" type="datetime1">
              <a:rPr lang="pt-BR" smtClean="0"/>
              <a:t>30/04/2024</a:t>
            </a:fld>
            <a:endParaRPr lang="pt-BR"/>
          </a:p>
        </p:txBody>
      </p:sp>
      <p:sp>
        <p:nvSpPr>
          <p:cNvPr id="8" name="Footer Placeholder 7"/>
          <p:cNvSpPr>
            <a:spLocks noGrp="1"/>
          </p:cNvSpPr>
          <p:nvPr>
            <p:ph type="ftr" sz="quarter" idx="11"/>
          </p:nvPr>
        </p:nvSpPr>
        <p:spPr/>
        <p:txBody>
          <a:bodyPr/>
          <a:lstStyle/>
          <a:p>
            <a:r>
              <a:rPr lang="pt-BR"/>
              <a:t>_________________________________________________________________________________________________</a:t>
            </a:r>
          </a:p>
        </p:txBody>
      </p:sp>
      <p:sp>
        <p:nvSpPr>
          <p:cNvPr id="9" name="Slide Number Placeholder 8"/>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2144747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F3204240-C8EB-47EE-8309-17E37850EF93}" type="datetime1">
              <a:rPr lang="pt-BR" smtClean="0"/>
              <a:t>30/04/2024</a:t>
            </a:fld>
            <a:endParaRPr lang="pt-BR"/>
          </a:p>
        </p:txBody>
      </p:sp>
      <p:sp>
        <p:nvSpPr>
          <p:cNvPr id="4" name="Footer Placeholder 3"/>
          <p:cNvSpPr>
            <a:spLocks noGrp="1"/>
          </p:cNvSpPr>
          <p:nvPr>
            <p:ph type="ftr" sz="quarter" idx="11"/>
          </p:nvPr>
        </p:nvSpPr>
        <p:spPr/>
        <p:txBody>
          <a:bodyPr/>
          <a:lstStyle/>
          <a:p>
            <a:r>
              <a:rPr lang="pt-BR"/>
              <a:t>_________________________________________________________________________________________________</a:t>
            </a:r>
          </a:p>
        </p:txBody>
      </p:sp>
      <p:sp>
        <p:nvSpPr>
          <p:cNvPr id="5" name="Slide Number Placeholder 4"/>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2066162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87DF5-E44B-4922-A40D-25E1DF8BE548}" type="datetime1">
              <a:rPr lang="pt-BR" smtClean="0"/>
              <a:t>30/04/2024</a:t>
            </a:fld>
            <a:endParaRPr lang="pt-BR"/>
          </a:p>
        </p:txBody>
      </p:sp>
      <p:sp>
        <p:nvSpPr>
          <p:cNvPr id="3" name="Footer Placeholder 2"/>
          <p:cNvSpPr>
            <a:spLocks noGrp="1"/>
          </p:cNvSpPr>
          <p:nvPr>
            <p:ph type="ftr" sz="quarter" idx="11"/>
          </p:nvPr>
        </p:nvSpPr>
        <p:spPr/>
        <p:txBody>
          <a:bodyPr/>
          <a:lstStyle/>
          <a:p>
            <a:r>
              <a:rPr lang="pt-BR"/>
              <a:t>_________________________________________________________________________________________________</a:t>
            </a:r>
          </a:p>
        </p:txBody>
      </p:sp>
      <p:sp>
        <p:nvSpPr>
          <p:cNvPr id="4" name="Slide Number Placeholder 3"/>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3562663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pt-BR"/>
              <a:t>Clique para editar o título mestre</a:t>
            </a:r>
            <a:endParaRPr lang="en-US"/>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pt-BR"/>
              <a:t>Editar estilos de texto Mestre</a:t>
            </a:r>
          </a:p>
        </p:txBody>
      </p:sp>
      <p:sp>
        <p:nvSpPr>
          <p:cNvPr id="5" name="Date Placeholder 4"/>
          <p:cNvSpPr>
            <a:spLocks noGrp="1"/>
          </p:cNvSpPr>
          <p:nvPr>
            <p:ph type="dt" sz="half" idx="10"/>
          </p:nvPr>
        </p:nvSpPr>
        <p:spPr/>
        <p:txBody>
          <a:bodyPr/>
          <a:lstStyle/>
          <a:p>
            <a:fld id="{409435C3-3364-4BDD-82A1-F903A99562FE}" type="datetime1">
              <a:rPr lang="pt-BR" smtClean="0"/>
              <a:t>30/04/2024</a:t>
            </a:fld>
            <a:endParaRPr lang="pt-BR"/>
          </a:p>
        </p:txBody>
      </p:sp>
      <p:sp>
        <p:nvSpPr>
          <p:cNvPr id="6" name="Footer Placeholder 5"/>
          <p:cNvSpPr>
            <a:spLocks noGrp="1"/>
          </p:cNvSpPr>
          <p:nvPr>
            <p:ph type="ftr" sz="quarter" idx="11"/>
          </p:nvPr>
        </p:nvSpPr>
        <p:spPr/>
        <p:txBody>
          <a:bodyPr/>
          <a:lstStyle/>
          <a:p>
            <a:r>
              <a:rPr lang="pt-BR"/>
              <a:t>_________________________________________________________________________________________________</a:t>
            </a:r>
          </a:p>
        </p:txBody>
      </p:sp>
      <p:sp>
        <p:nvSpPr>
          <p:cNvPr id="7" name="Slide Number Placeholder 6"/>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4174043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pt-BR"/>
              <a:t>Clique para editar o título mestre</a:t>
            </a:r>
            <a:endParaRPr lang="en-US"/>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pt-BR"/>
              <a:t>Clique no ícone para adicionar uma imagem</a:t>
            </a:r>
            <a:endParaRPr lang="en-US"/>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pt-BR"/>
              <a:t>Editar estilos de texto Mestre</a:t>
            </a:r>
          </a:p>
        </p:txBody>
      </p:sp>
      <p:sp>
        <p:nvSpPr>
          <p:cNvPr id="5" name="Date Placeholder 4"/>
          <p:cNvSpPr>
            <a:spLocks noGrp="1"/>
          </p:cNvSpPr>
          <p:nvPr>
            <p:ph type="dt" sz="half" idx="10"/>
          </p:nvPr>
        </p:nvSpPr>
        <p:spPr/>
        <p:txBody>
          <a:bodyPr/>
          <a:lstStyle/>
          <a:p>
            <a:fld id="{4460420C-E0D9-4A7B-8C5D-707CA3E0F106}" type="datetime1">
              <a:rPr lang="pt-BR" smtClean="0"/>
              <a:t>30/04/2024</a:t>
            </a:fld>
            <a:endParaRPr lang="pt-BR"/>
          </a:p>
        </p:txBody>
      </p:sp>
      <p:sp>
        <p:nvSpPr>
          <p:cNvPr id="6" name="Footer Placeholder 5"/>
          <p:cNvSpPr>
            <a:spLocks noGrp="1"/>
          </p:cNvSpPr>
          <p:nvPr>
            <p:ph type="ftr" sz="quarter" idx="11"/>
          </p:nvPr>
        </p:nvSpPr>
        <p:spPr/>
        <p:txBody>
          <a:bodyPr/>
          <a:lstStyle/>
          <a:p>
            <a:r>
              <a:rPr lang="pt-BR"/>
              <a:t>_________________________________________________________________________________________________</a:t>
            </a:r>
          </a:p>
        </p:txBody>
      </p:sp>
      <p:sp>
        <p:nvSpPr>
          <p:cNvPr id="7" name="Slide Number Placeholder 6"/>
          <p:cNvSpPr>
            <a:spLocks noGrp="1"/>
          </p:cNvSpPr>
          <p:nvPr>
            <p:ph type="sldNum" sz="quarter" idx="12"/>
          </p:nvPr>
        </p:nvSpPr>
        <p:spPr/>
        <p:txBody>
          <a:bodyPr/>
          <a:lstStyle/>
          <a:p>
            <a:fld id="{48FBDD97-F419-4908-878B-961032D011FC}" type="slidenum">
              <a:rPr lang="pt-BR" smtClean="0"/>
              <a:t>‹nº›</a:t>
            </a:fld>
            <a:endParaRPr lang="pt-BR"/>
          </a:p>
        </p:txBody>
      </p:sp>
    </p:spTree>
    <p:extLst>
      <p:ext uri="{BB962C8B-B14F-4D97-AF65-F5344CB8AC3E}">
        <p14:creationId xmlns:p14="http://schemas.microsoft.com/office/powerpoint/2010/main" val="9099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000"/>
            <a:lum/>
          </a:blip>
          <a:srcRect/>
          <a:stretch>
            <a:fillRect l="-72000" r="-4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81996901-0B0F-4F14-968F-2A789B1757DF}" type="datetime1">
              <a:rPr lang="pt-BR" smtClean="0"/>
              <a:t>30/04/2024</a:t>
            </a:fld>
            <a:endParaRPr lang="pt-B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r>
              <a:rPr lang="pt-BR"/>
              <a:t>_________________________________________________________________________________________________</a:t>
            </a: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8FBDD97-F419-4908-878B-961032D011FC}" type="slidenum">
              <a:rPr lang="pt-BR" smtClean="0"/>
              <a:t>‹nº›</a:t>
            </a:fld>
            <a:endParaRPr lang="pt-BR"/>
          </a:p>
        </p:txBody>
      </p:sp>
    </p:spTree>
    <p:extLst>
      <p:ext uri="{BB962C8B-B14F-4D97-AF65-F5344CB8AC3E}">
        <p14:creationId xmlns:p14="http://schemas.microsoft.com/office/powerpoint/2010/main" val="3370186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microsoft.com/office/2018/10/relationships/comments" Target="../comments/modernComment_142_1531618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47_ECACF8A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microsoft.com/office/2018/10/relationships/comments" Target="../comments/modernComment_149_3B4E6E5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55_D856787D.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4E_ED56414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54_1C85A43B.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56_5252E98A.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tângulo 34">
            <a:extLst>
              <a:ext uri="{FF2B5EF4-FFF2-40B4-BE49-F238E27FC236}">
                <a16:creationId xmlns:a16="http://schemas.microsoft.com/office/drawing/2014/main" id="{F17248EF-E1D9-3957-3B7D-DA9B8A49AC33}"/>
              </a:ext>
            </a:extLst>
          </p:cNvPr>
          <p:cNvSpPr/>
          <p:nvPr/>
        </p:nvSpPr>
        <p:spPr>
          <a:xfrm rot="5400000">
            <a:off x="3241945" y="-1665243"/>
            <a:ext cx="556060" cy="70399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aixaDeTexto 49">
            <a:extLst>
              <a:ext uri="{FF2B5EF4-FFF2-40B4-BE49-F238E27FC236}">
                <a16:creationId xmlns:a16="http://schemas.microsoft.com/office/drawing/2014/main" id="{77EB33A2-6E09-C316-A2CF-DEAE120BA6BA}"/>
              </a:ext>
            </a:extLst>
          </p:cNvPr>
          <p:cNvSpPr txBox="1"/>
          <p:nvPr/>
        </p:nvSpPr>
        <p:spPr>
          <a:xfrm>
            <a:off x="440072" y="2331493"/>
            <a:ext cx="4360528" cy="1948226"/>
          </a:xfrm>
          <a:prstGeom prst="rect">
            <a:avLst/>
          </a:prstGeom>
          <a:noFill/>
        </p:spPr>
        <p:txBody>
          <a:bodyPr wrap="square" lIns="91440" tIns="45720" rIns="91440" bIns="45720" anchor="t">
            <a:spAutoFit/>
          </a:bodyPr>
          <a:lstStyle/>
          <a:p>
            <a:pPr algn="just">
              <a:lnSpc>
                <a:spcPct val="107000"/>
              </a:lnSpc>
              <a:spcAft>
                <a:spcPts val="800"/>
              </a:spcAft>
              <a:defRPr/>
            </a:pPr>
            <a:r>
              <a:rPr kumimoji="0" lang="pt-BR" sz="1200" b="0" u="none" strike="noStrike" kern="1200" cap="none" spc="0" normalizeH="0" baseline="0" noProof="0" dirty="0">
                <a:ln>
                  <a:noFill/>
                </a:ln>
                <a:effectLst/>
                <a:uLnTx/>
                <a:uFillTx/>
                <a:latin typeface="Raleway"/>
                <a:ea typeface="Lato"/>
                <a:cs typeface="Lato"/>
              </a:rPr>
              <a:t>O </a:t>
            </a:r>
            <a:r>
              <a:rPr lang="pt-BR" sz="1200" b="1" dirty="0">
                <a:latin typeface="Raleway"/>
                <a:ea typeface="Lato"/>
                <a:cs typeface="Lato"/>
              </a:rPr>
              <a:t>Laboratório Anchieta</a:t>
            </a:r>
            <a:r>
              <a:rPr kumimoji="0" lang="pt-BR" sz="1200" b="1" u="none" strike="noStrike" kern="1200" cap="none" spc="0" normalizeH="0" baseline="0" noProof="0" dirty="0">
                <a:ln>
                  <a:noFill/>
                </a:ln>
                <a:effectLst/>
                <a:uLnTx/>
                <a:uFillTx/>
                <a:latin typeface="Raleway"/>
                <a:ea typeface="Lato"/>
                <a:cs typeface="Lato"/>
              </a:rPr>
              <a:t> </a:t>
            </a:r>
            <a:r>
              <a:rPr kumimoji="0" lang="pt-BR" sz="1200" b="0" u="none" strike="noStrike" kern="1200" cap="none" spc="0" normalizeH="0" baseline="0" noProof="0" dirty="0">
                <a:ln>
                  <a:noFill/>
                </a:ln>
                <a:effectLst/>
                <a:uLnTx/>
                <a:uFillTx/>
                <a:latin typeface="Raleway"/>
                <a:ea typeface="Lato"/>
                <a:cs typeface="Lato"/>
              </a:rPr>
              <a:t>quer manter uma relação de muita transparência com você, para que isso ocorra, é importante você saber que:</a:t>
            </a:r>
          </a:p>
          <a:p>
            <a:pPr algn="just">
              <a:lnSpc>
                <a:spcPct val="107000"/>
              </a:lnSpc>
              <a:spcAft>
                <a:spcPts val="800"/>
              </a:spcAft>
              <a:defRPr/>
            </a:pPr>
            <a:endParaRPr kumimoji="0" lang="pt-BR" sz="500" b="0" u="none" strike="noStrike" kern="1200" cap="none" spc="0" normalizeH="0" baseline="0" noProof="0" dirty="0">
              <a:ln>
                <a:noFill/>
              </a:ln>
              <a:effectLst/>
              <a:uLnTx/>
              <a:uFillTx/>
              <a:latin typeface="Raleway" pitchFamily="2" charset="0"/>
              <a:ea typeface="Lato"/>
              <a:cs typeface="Lato"/>
            </a:endParaRPr>
          </a:p>
          <a:p>
            <a:pPr algn="just">
              <a:lnSpc>
                <a:spcPct val="107000"/>
              </a:lnSpc>
              <a:spcAft>
                <a:spcPts val="800"/>
              </a:spcAft>
              <a:defRPr/>
            </a:pPr>
            <a:r>
              <a:rPr kumimoji="0" lang="pt-BR" sz="1200" b="0" u="none" strike="noStrike" kern="1200" cap="none" spc="0" normalizeH="0" baseline="0" noProof="0" dirty="0">
                <a:ln>
                  <a:noFill/>
                </a:ln>
                <a:effectLst/>
                <a:uLnTx/>
                <a:uFillTx/>
                <a:latin typeface="Raleway"/>
                <a:ea typeface="Lato"/>
                <a:cs typeface="Lato"/>
              </a:rPr>
              <a:t>1. Diariamente você recebe centenas de publicidades e </a:t>
            </a:r>
            <a:r>
              <a:rPr lang="pt-BR" sz="1200" dirty="0">
                <a:latin typeface="Raleway"/>
                <a:ea typeface="Lato"/>
                <a:cs typeface="Lato"/>
              </a:rPr>
              <a:t>mensagens, o</a:t>
            </a:r>
            <a:r>
              <a:rPr kumimoji="0" lang="pt-BR" sz="1200" b="0" u="none" strike="noStrike" kern="1200" cap="none" spc="0" normalizeH="0" baseline="0" noProof="0" dirty="0">
                <a:ln>
                  <a:noFill/>
                </a:ln>
                <a:effectLst/>
                <a:uLnTx/>
                <a:uFillTx/>
                <a:latin typeface="Raleway"/>
                <a:ea typeface="Lato"/>
                <a:cs typeface="Lato"/>
              </a:rPr>
              <a:t> que torna desafiador para empresas privadas e públicas conquistar sua atenção para o produto ou serviço, promoções, </a:t>
            </a:r>
            <a:r>
              <a:rPr lang="pt-BR" sz="1200" dirty="0">
                <a:latin typeface="Raleway"/>
                <a:ea typeface="Lato"/>
                <a:cs typeface="Lato"/>
              </a:rPr>
              <a:t>experiências, vantagens</a:t>
            </a:r>
            <a:r>
              <a:rPr kumimoji="0" lang="pt-BR" sz="1200" b="0" u="none" strike="noStrike" kern="1200" cap="none" spc="0" normalizeH="0" baseline="0" noProof="0" dirty="0">
                <a:ln>
                  <a:noFill/>
                </a:ln>
                <a:effectLst/>
                <a:uLnTx/>
                <a:uFillTx/>
                <a:latin typeface="Raleway"/>
                <a:ea typeface="Lato"/>
                <a:cs typeface="Lato"/>
              </a:rPr>
              <a:t>, </a:t>
            </a:r>
            <a:r>
              <a:rPr lang="pt-BR" sz="1200" dirty="0">
                <a:latin typeface="Raleway"/>
                <a:ea typeface="Lato"/>
                <a:cs typeface="Lato"/>
              </a:rPr>
              <a:t>as quais </a:t>
            </a:r>
            <a:r>
              <a:rPr kumimoji="0" lang="pt-BR" sz="1200" b="0" u="none" strike="noStrike" kern="1200" cap="none" spc="0" normalizeH="0" baseline="0" noProof="0" dirty="0">
                <a:ln>
                  <a:noFill/>
                </a:ln>
                <a:effectLst/>
                <a:uLnTx/>
                <a:uFillTx/>
                <a:latin typeface="Raleway"/>
                <a:ea typeface="Lato"/>
                <a:cs typeface="Lato"/>
              </a:rPr>
              <a:t>pretende lhe apresentar;</a:t>
            </a:r>
            <a:endParaRPr lang="pt-BR" sz="1200" b="0" u="none" strike="noStrike" kern="1200" cap="none" spc="0" normalizeH="0" baseline="0" noProof="0" dirty="0">
              <a:ln>
                <a:noFill/>
              </a:ln>
              <a:effectLst/>
              <a:uLnTx/>
              <a:uFillTx/>
              <a:latin typeface="Raleway"/>
              <a:ea typeface="Lato"/>
              <a:cs typeface="Lato"/>
            </a:endParaRPr>
          </a:p>
        </p:txBody>
      </p:sp>
      <p:sp>
        <p:nvSpPr>
          <p:cNvPr id="15" name="CaixaDeTexto 14">
            <a:extLst>
              <a:ext uri="{FF2B5EF4-FFF2-40B4-BE49-F238E27FC236}">
                <a16:creationId xmlns:a16="http://schemas.microsoft.com/office/drawing/2014/main" id="{8FC3E9D8-4E4D-A2A0-B9E6-8DEF275866CB}"/>
              </a:ext>
            </a:extLst>
          </p:cNvPr>
          <p:cNvSpPr txBox="1"/>
          <p:nvPr/>
        </p:nvSpPr>
        <p:spPr>
          <a:xfrm>
            <a:off x="1340876" y="497199"/>
            <a:ext cx="4907228" cy="646331"/>
          </a:xfrm>
          <a:prstGeom prst="rect">
            <a:avLst/>
          </a:prstGeom>
          <a:noFill/>
        </p:spPr>
        <p:txBody>
          <a:bodyPr wrap="square" rtlCol="0">
            <a:spAutoFit/>
          </a:bodyPr>
          <a:lstStyle/>
          <a:p>
            <a:pPr algn="ctr"/>
            <a:r>
              <a:rPr lang="pt-BR" sz="3600" b="1">
                <a:latin typeface="Raleway" pitchFamily="2" charset="0"/>
                <a:ea typeface="Lato Black" panose="020F0502020204030203" pitchFamily="34" charset="0"/>
                <a:cs typeface="Lato Black" panose="020F0502020204030203" pitchFamily="34" charset="0"/>
              </a:rPr>
              <a:t>Aviso de Privacidade</a:t>
            </a:r>
          </a:p>
        </p:txBody>
      </p:sp>
      <p:sp>
        <p:nvSpPr>
          <p:cNvPr id="49" name="CaixaDeTexto 48">
            <a:extLst>
              <a:ext uri="{FF2B5EF4-FFF2-40B4-BE49-F238E27FC236}">
                <a16:creationId xmlns:a16="http://schemas.microsoft.com/office/drawing/2014/main" id="{FD5079BC-A967-B890-9CB6-D034978B6583}"/>
              </a:ext>
            </a:extLst>
          </p:cNvPr>
          <p:cNvSpPr txBox="1"/>
          <p:nvPr/>
        </p:nvSpPr>
        <p:spPr>
          <a:xfrm>
            <a:off x="447677" y="1653484"/>
            <a:ext cx="5088707"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Porque eu preciso ler isso?</a:t>
            </a:r>
          </a:p>
        </p:txBody>
      </p:sp>
      <p:cxnSp>
        <p:nvCxnSpPr>
          <p:cNvPr id="78" name="Conector reto 77">
            <a:extLst>
              <a:ext uri="{FF2B5EF4-FFF2-40B4-BE49-F238E27FC236}">
                <a16:creationId xmlns:a16="http://schemas.microsoft.com/office/drawing/2014/main" id="{BE0F0171-6832-066A-8849-2F2BF29F9FD8}"/>
              </a:ext>
            </a:extLst>
          </p:cNvPr>
          <p:cNvCxnSpPr/>
          <p:nvPr/>
        </p:nvCxnSpPr>
        <p:spPr>
          <a:xfrm>
            <a:off x="1327188" y="1164937"/>
            <a:ext cx="4920916" cy="0"/>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ço Reservado para Rodapé 1">
            <a:extLst>
              <a:ext uri="{FF2B5EF4-FFF2-40B4-BE49-F238E27FC236}">
                <a16:creationId xmlns:a16="http://schemas.microsoft.com/office/drawing/2014/main" id="{0E62458D-87E0-9DAE-3BFC-53D3F5EE5F2D}"/>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3" name="Espaço Reservado para Número de Slide 2">
            <a:extLst>
              <a:ext uri="{FF2B5EF4-FFF2-40B4-BE49-F238E27FC236}">
                <a16:creationId xmlns:a16="http://schemas.microsoft.com/office/drawing/2014/main" id="{23817705-569F-033D-F581-1CD6B98E7F69}"/>
              </a:ext>
            </a:extLst>
          </p:cNvPr>
          <p:cNvSpPr>
            <a:spLocks noGrp="1"/>
          </p:cNvSpPr>
          <p:nvPr>
            <p:ph type="sldNum" sz="quarter" idx="12"/>
          </p:nvPr>
        </p:nvSpPr>
        <p:spPr>
          <a:xfrm>
            <a:off x="6741438" y="9909729"/>
            <a:ext cx="298509" cy="569240"/>
          </a:xfrm>
        </p:spPr>
        <p:txBody>
          <a:bodyPr/>
          <a:lstStyle/>
          <a:p>
            <a:fld id="{48FBDD97-F419-4908-878B-961032D011FC}" type="slidenum">
              <a:rPr lang="pt-BR" smtClean="0"/>
              <a:t>1</a:t>
            </a:fld>
            <a:endParaRPr lang="pt-BR"/>
          </a:p>
        </p:txBody>
      </p:sp>
      <p:pic>
        <p:nvPicPr>
          <p:cNvPr id="9" name="Imagem 8" descr="Desenho animado para crianças&#10;&#10;Descrição gerada automaticamente com confiança média">
            <a:extLst>
              <a:ext uri="{FF2B5EF4-FFF2-40B4-BE49-F238E27FC236}">
                <a16:creationId xmlns:a16="http://schemas.microsoft.com/office/drawing/2014/main" id="{1F46D6AB-3EBD-7D2A-8D34-9468BFF5A6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7201" y="2325692"/>
            <a:ext cx="1918731" cy="1918731"/>
          </a:xfrm>
          <a:prstGeom prst="rect">
            <a:avLst/>
          </a:prstGeom>
        </p:spPr>
      </p:pic>
      <p:sp>
        <p:nvSpPr>
          <p:cNvPr id="40" name="CaixaDeTexto 39">
            <a:extLst>
              <a:ext uri="{FF2B5EF4-FFF2-40B4-BE49-F238E27FC236}">
                <a16:creationId xmlns:a16="http://schemas.microsoft.com/office/drawing/2014/main" id="{D3313499-B344-3411-1453-91D0BCB3968E}"/>
              </a:ext>
            </a:extLst>
          </p:cNvPr>
          <p:cNvSpPr txBox="1"/>
          <p:nvPr/>
        </p:nvSpPr>
        <p:spPr>
          <a:xfrm>
            <a:off x="455281" y="4414433"/>
            <a:ext cx="6584666" cy="870238"/>
          </a:xfrm>
          <a:prstGeom prst="rect">
            <a:avLst/>
          </a:prstGeom>
          <a:noFill/>
        </p:spPr>
        <p:txBody>
          <a:bodyPr wrap="square">
            <a:spAutoFit/>
          </a:bodyPr>
          <a:lstStyle/>
          <a:p>
            <a:pPr algn="just">
              <a:lnSpc>
                <a:spcPct val="107000"/>
              </a:lnSpc>
              <a:spcAft>
                <a:spcPts val="800"/>
              </a:spcAft>
              <a:defRPr/>
            </a:pPr>
            <a:r>
              <a:rPr lang="pt-BR" sz="1200" dirty="0">
                <a:latin typeface="Raleway" pitchFamily="2" charset="0"/>
                <a:ea typeface="Lato"/>
                <a:cs typeface="Lato"/>
              </a:rPr>
              <a:t>2. Para garantir eficiência nessa comunicação investe-se muito em tecnologia, armazenamento do maior número de informações (dados) possível a respeito de cada um de nós, bem como em inteligência para explorar essa base de informações e garantir o sucesso nesse processo.</a:t>
            </a:r>
            <a:endParaRPr kumimoji="0" lang="pt-BR" sz="1200" b="0" u="none" strike="noStrike" kern="1200" cap="none" spc="0" normalizeH="0" baseline="0" noProof="0" dirty="0">
              <a:ln>
                <a:noFill/>
              </a:ln>
              <a:effectLst/>
              <a:uLnTx/>
              <a:uFillTx/>
              <a:latin typeface="Raleway" pitchFamily="2" charset="0"/>
              <a:ea typeface="Lato"/>
              <a:cs typeface="Lato"/>
            </a:endParaRPr>
          </a:p>
        </p:txBody>
      </p:sp>
      <p:sp>
        <p:nvSpPr>
          <p:cNvPr id="42" name="CaixaDeTexto 41">
            <a:extLst>
              <a:ext uri="{FF2B5EF4-FFF2-40B4-BE49-F238E27FC236}">
                <a16:creationId xmlns:a16="http://schemas.microsoft.com/office/drawing/2014/main" id="{387F30CC-0470-9E1F-A15D-F5125EE16A9B}"/>
              </a:ext>
            </a:extLst>
          </p:cNvPr>
          <p:cNvSpPr txBox="1"/>
          <p:nvPr/>
        </p:nvSpPr>
        <p:spPr>
          <a:xfrm>
            <a:off x="455280" y="5417441"/>
            <a:ext cx="6584666" cy="475002"/>
          </a:xfrm>
          <a:prstGeom prst="rect">
            <a:avLst/>
          </a:prstGeom>
          <a:noFill/>
        </p:spPr>
        <p:txBody>
          <a:bodyPr wrap="square">
            <a:spAutoFit/>
          </a:bodyPr>
          <a:lstStyle/>
          <a:p>
            <a:pPr algn="just">
              <a:lnSpc>
                <a:spcPct val="107000"/>
              </a:lnSpc>
              <a:spcAft>
                <a:spcPts val="800"/>
              </a:spcAft>
              <a:defRPr/>
            </a:pPr>
            <a:r>
              <a:rPr lang="pt-BR" sz="1200" dirty="0">
                <a:latin typeface="Raleway" pitchFamily="2" charset="0"/>
                <a:ea typeface="Lato"/>
                <a:cs typeface="Lato"/>
              </a:rPr>
              <a:t>A navegação na internet, o uso de redes sociais, aplicativos de celular, dentre outras atividades do seu dia a dia </a:t>
            </a:r>
            <a:r>
              <a:rPr kumimoji="0" lang="pt-BR" sz="1200" b="0" u="none" strike="noStrike" kern="1200" cap="none" spc="0" normalizeH="0" baseline="0" noProof="0" dirty="0">
                <a:ln>
                  <a:noFill/>
                </a:ln>
                <a:effectLst/>
                <a:uLnTx/>
                <a:uFillTx/>
                <a:latin typeface="Raleway" pitchFamily="2" charset="0"/>
                <a:ea typeface="Lato"/>
                <a:cs typeface="Lato"/>
              </a:rPr>
              <a:t>geram dados que permitem conhecer:</a:t>
            </a:r>
          </a:p>
        </p:txBody>
      </p:sp>
      <p:pic>
        <p:nvPicPr>
          <p:cNvPr id="13" name="Imagem 12" descr="Ícone&#10;&#10;Descrição gerada automaticamente">
            <a:extLst>
              <a:ext uri="{FF2B5EF4-FFF2-40B4-BE49-F238E27FC236}">
                <a16:creationId xmlns:a16="http://schemas.microsoft.com/office/drawing/2014/main" id="{4D01EBC4-5739-81D9-F711-61C1AA32D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376" y="6199827"/>
            <a:ext cx="1400346" cy="1400346"/>
          </a:xfrm>
          <a:prstGeom prst="rect">
            <a:avLst/>
          </a:prstGeom>
        </p:spPr>
      </p:pic>
      <p:pic>
        <p:nvPicPr>
          <p:cNvPr id="17" name="Imagem 16" descr="Ícone&#10;&#10;Descrição gerada automaticamente com confiança média">
            <a:extLst>
              <a:ext uri="{FF2B5EF4-FFF2-40B4-BE49-F238E27FC236}">
                <a16:creationId xmlns:a16="http://schemas.microsoft.com/office/drawing/2014/main" id="{F7823341-3BCF-766D-D664-C0D80E5BA1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7724" y="6207751"/>
            <a:ext cx="1400346" cy="1390536"/>
          </a:xfrm>
          <a:prstGeom prst="rect">
            <a:avLst/>
          </a:prstGeom>
        </p:spPr>
      </p:pic>
      <p:pic>
        <p:nvPicPr>
          <p:cNvPr id="39" name="Imagem 38" descr="Ícone&#10;&#10;Descrição gerada automaticamente">
            <a:extLst>
              <a:ext uri="{FF2B5EF4-FFF2-40B4-BE49-F238E27FC236}">
                <a16:creationId xmlns:a16="http://schemas.microsoft.com/office/drawing/2014/main" id="{4604F412-7ABB-C065-A555-2EAED68BEE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4072" y="6204661"/>
            <a:ext cx="1400346" cy="1400346"/>
          </a:xfrm>
          <a:prstGeom prst="rect">
            <a:avLst/>
          </a:prstGeom>
        </p:spPr>
      </p:pic>
      <p:sp>
        <p:nvSpPr>
          <p:cNvPr id="54" name="CaixaDeTexto 53">
            <a:extLst>
              <a:ext uri="{FF2B5EF4-FFF2-40B4-BE49-F238E27FC236}">
                <a16:creationId xmlns:a16="http://schemas.microsoft.com/office/drawing/2014/main" id="{90C99B7F-C521-54C3-CC84-E1AE23D481A3}"/>
              </a:ext>
            </a:extLst>
          </p:cNvPr>
          <p:cNvSpPr txBox="1"/>
          <p:nvPr/>
        </p:nvSpPr>
        <p:spPr>
          <a:xfrm>
            <a:off x="604454" y="7748324"/>
            <a:ext cx="1184995" cy="261931"/>
          </a:xfrm>
          <a:prstGeom prst="rect">
            <a:avLst/>
          </a:prstGeom>
          <a:noFill/>
        </p:spPr>
        <p:txBody>
          <a:bodyPr wrap="square">
            <a:spAutoFit/>
          </a:bodyPr>
          <a:lstStyle/>
          <a:p>
            <a:pPr algn="ctr">
              <a:lnSpc>
                <a:spcPct val="107000"/>
              </a:lnSpc>
              <a:spcAft>
                <a:spcPts val="800"/>
              </a:spcAft>
              <a:defRPr/>
            </a:pPr>
            <a:r>
              <a:rPr kumimoji="0" lang="pt-BR" sz="1100" b="0" u="none" strike="noStrike" kern="1200" cap="none" spc="0" normalizeH="0" baseline="0" noProof="0">
                <a:ln>
                  <a:noFill/>
                </a:ln>
                <a:effectLst/>
                <a:uLnTx/>
                <a:uFillTx/>
                <a:latin typeface="Raleway" pitchFamily="2" charset="0"/>
                <a:ea typeface="Lato"/>
                <a:cs typeface="Lato"/>
              </a:rPr>
              <a:t>sua identidade</a:t>
            </a:r>
          </a:p>
        </p:txBody>
      </p:sp>
      <p:sp>
        <p:nvSpPr>
          <p:cNvPr id="56" name="CaixaDeTexto 55">
            <a:extLst>
              <a:ext uri="{FF2B5EF4-FFF2-40B4-BE49-F238E27FC236}">
                <a16:creationId xmlns:a16="http://schemas.microsoft.com/office/drawing/2014/main" id="{455AFC20-2346-64DC-2F21-A99BE796DA63}"/>
              </a:ext>
            </a:extLst>
          </p:cNvPr>
          <p:cNvSpPr txBox="1"/>
          <p:nvPr/>
        </p:nvSpPr>
        <p:spPr>
          <a:xfrm>
            <a:off x="2257532" y="7752053"/>
            <a:ext cx="1244807" cy="430887"/>
          </a:xfrm>
          <a:prstGeom prst="rect">
            <a:avLst/>
          </a:prstGeom>
          <a:noFill/>
        </p:spPr>
        <p:txBody>
          <a:bodyPr wrap="square">
            <a:spAutoFit/>
          </a:bodyPr>
          <a:lstStyle/>
          <a:p>
            <a:pPr algn="ctr"/>
            <a:r>
              <a:rPr kumimoji="0" lang="pt-BR" sz="1100" b="0" u="none" strike="noStrike" kern="1200" cap="none" spc="0" normalizeH="0" baseline="0" noProof="0">
                <a:ln>
                  <a:noFill/>
                </a:ln>
                <a:effectLst/>
                <a:uLnTx/>
                <a:uFillTx/>
                <a:latin typeface="Raleway" pitchFamily="2" charset="0"/>
                <a:ea typeface="Lato"/>
                <a:cs typeface="Lato"/>
              </a:rPr>
              <a:t>seus hábitos de consumo</a:t>
            </a:r>
            <a:endParaRPr lang="pt-BR" sz="1100"/>
          </a:p>
        </p:txBody>
      </p:sp>
      <p:sp>
        <p:nvSpPr>
          <p:cNvPr id="57" name="CaixaDeTexto 56">
            <a:extLst>
              <a:ext uri="{FF2B5EF4-FFF2-40B4-BE49-F238E27FC236}">
                <a16:creationId xmlns:a16="http://schemas.microsoft.com/office/drawing/2014/main" id="{34586BBC-2421-6201-5BBE-04EEEF11D10C}"/>
              </a:ext>
            </a:extLst>
          </p:cNvPr>
          <p:cNvSpPr txBox="1"/>
          <p:nvPr/>
        </p:nvSpPr>
        <p:spPr>
          <a:xfrm>
            <a:off x="3941841" y="7755414"/>
            <a:ext cx="1244807" cy="430887"/>
          </a:xfrm>
          <a:prstGeom prst="rect">
            <a:avLst/>
          </a:prstGeom>
          <a:noFill/>
        </p:spPr>
        <p:txBody>
          <a:bodyPr wrap="square">
            <a:spAutoFit/>
          </a:bodyPr>
          <a:lstStyle/>
          <a:p>
            <a:pPr algn="ctr"/>
            <a:r>
              <a:rPr kumimoji="0" lang="pt-BR" sz="1100" b="0" u="none" strike="noStrike" kern="1200" cap="none" spc="0" normalizeH="0" baseline="0" noProof="0">
                <a:ln>
                  <a:noFill/>
                </a:ln>
                <a:effectLst/>
                <a:uLnTx/>
                <a:uFillTx/>
                <a:latin typeface="Raleway" pitchFamily="2" charset="0"/>
                <a:ea typeface="Lato"/>
                <a:cs typeface="Lato"/>
              </a:rPr>
              <a:t>seus hábitos de deslocamento</a:t>
            </a:r>
            <a:endParaRPr lang="pt-BR" sz="1100"/>
          </a:p>
        </p:txBody>
      </p:sp>
      <p:sp>
        <p:nvSpPr>
          <p:cNvPr id="58" name="CaixaDeTexto 57">
            <a:extLst>
              <a:ext uri="{FF2B5EF4-FFF2-40B4-BE49-F238E27FC236}">
                <a16:creationId xmlns:a16="http://schemas.microsoft.com/office/drawing/2014/main" id="{9AA0EA4F-6E56-6A22-9B92-73F1C15A31E2}"/>
              </a:ext>
            </a:extLst>
          </p:cNvPr>
          <p:cNvSpPr txBox="1"/>
          <p:nvPr/>
        </p:nvSpPr>
        <p:spPr>
          <a:xfrm>
            <a:off x="5710414" y="7755085"/>
            <a:ext cx="1244807" cy="430887"/>
          </a:xfrm>
          <a:prstGeom prst="rect">
            <a:avLst/>
          </a:prstGeom>
          <a:noFill/>
        </p:spPr>
        <p:txBody>
          <a:bodyPr wrap="square">
            <a:spAutoFit/>
          </a:bodyPr>
          <a:lstStyle/>
          <a:p>
            <a:pPr algn="ctr"/>
            <a:r>
              <a:rPr kumimoji="0" lang="pt-BR" sz="1100" b="0" u="none" strike="noStrike" kern="1200" cap="none" spc="0" normalizeH="0" baseline="0" noProof="0">
                <a:ln>
                  <a:noFill/>
                </a:ln>
                <a:effectLst/>
                <a:uLnTx/>
                <a:uFillTx/>
                <a:latin typeface="Raleway" pitchFamily="2" charset="0"/>
                <a:ea typeface="Lato"/>
                <a:cs typeface="Lato"/>
              </a:rPr>
              <a:t>sua preferência religiosa</a:t>
            </a:r>
            <a:endParaRPr lang="pt-BR" sz="1100"/>
          </a:p>
        </p:txBody>
      </p:sp>
      <p:sp>
        <p:nvSpPr>
          <p:cNvPr id="61" name="CaixaDeTexto 60">
            <a:extLst>
              <a:ext uri="{FF2B5EF4-FFF2-40B4-BE49-F238E27FC236}">
                <a16:creationId xmlns:a16="http://schemas.microsoft.com/office/drawing/2014/main" id="{DD595604-C138-0D4C-BB42-96236615EB7D}"/>
              </a:ext>
            </a:extLst>
          </p:cNvPr>
          <p:cNvSpPr txBox="1"/>
          <p:nvPr/>
        </p:nvSpPr>
        <p:spPr>
          <a:xfrm>
            <a:off x="562722" y="8350199"/>
            <a:ext cx="6477224" cy="672620"/>
          </a:xfrm>
          <a:prstGeom prst="rect">
            <a:avLst/>
          </a:prstGeom>
          <a:noFill/>
        </p:spPr>
        <p:txBody>
          <a:bodyPr wrap="square">
            <a:spAutoFit/>
          </a:bodyPr>
          <a:lstStyle/>
          <a:p>
            <a:pPr algn="just">
              <a:lnSpc>
                <a:spcPct val="107000"/>
              </a:lnSpc>
              <a:spcAft>
                <a:spcPts val="800"/>
              </a:spcAft>
              <a:defRPr/>
            </a:pPr>
            <a:r>
              <a:rPr lang="pt-BR" sz="1200">
                <a:latin typeface="Raleway" pitchFamily="2" charset="0"/>
                <a:ea typeface="Lato"/>
                <a:cs typeface="Lato"/>
              </a:rPr>
              <a:t>Agora fica fácil você compreender que o uso</a:t>
            </a:r>
            <a:r>
              <a:rPr kumimoji="0" lang="pt-BR" sz="1200" b="0" u="none" strike="noStrike" kern="1200" cap="none" spc="0" normalizeH="0" baseline="0" noProof="0">
                <a:ln>
                  <a:noFill/>
                </a:ln>
                <a:effectLst/>
                <a:uLnTx/>
                <a:uFillTx/>
                <a:latin typeface="Raleway" pitchFamily="2" charset="0"/>
                <a:ea typeface="Lato"/>
                <a:cs typeface="Lato"/>
              </a:rPr>
              <a:t> mal intencionado desses dados pode criar muitos problemas, como ocorre com os conhecidos golpes de boletos bancários, fraudes em contas de aplicativos, abertura indevida de contas bancárias e de consumo.</a:t>
            </a:r>
          </a:p>
        </p:txBody>
      </p:sp>
      <p:sp>
        <p:nvSpPr>
          <p:cNvPr id="63" name="CaixaDeTexto 62">
            <a:extLst>
              <a:ext uri="{FF2B5EF4-FFF2-40B4-BE49-F238E27FC236}">
                <a16:creationId xmlns:a16="http://schemas.microsoft.com/office/drawing/2014/main" id="{E2A53AE9-07D3-0E25-EDE7-A9A10B7044FA}"/>
              </a:ext>
            </a:extLst>
          </p:cNvPr>
          <p:cNvSpPr txBox="1"/>
          <p:nvPr/>
        </p:nvSpPr>
        <p:spPr>
          <a:xfrm>
            <a:off x="562722" y="9213737"/>
            <a:ext cx="6477223" cy="672620"/>
          </a:xfrm>
          <a:prstGeom prst="rect">
            <a:avLst/>
          </a:prstGeom>
          <a:noFill/>
        </p:spPr>
        <p:txBody>
          <a:bodyPr wrap="square">
            <a:spAutoFit/>
          </a:bodyPr>
          <a:lstStyle/>
          <a:p>
            <a:pPr algn="just">
              <a:lnSpc>
                <a:spcPct val="107000"/>
              </a:lnSpc>
              <a:spcAft>
                <a:spcPts val="800"/>
              </a:spcAft>
              <a:defRPr/>
            </a:pPr>
            <a:r>
              <a:rPr lang="pt-BR" sz="1200" b="1">
                <a:latin typeface="Raleway" pitchFamily="2" charset="0"/>
                <a:ea typeface="Lato"/>
                <a:cs typeface="Lato"/>
              </a:rPr>
              <a:t>É exatamente para que você conheça os potenciais riscos a que estará exposto (a) ao compartilhar seus dados, que empresas são obrigadas a disponibilizar o Aviso de Privacidade.</a:t>
            </a:r>
            <a:endParaRPr kumimoji="0" lang="pt-BR" sz="1200" b="1" u="none" strike="noStrike" kern="1200" cap="none" spc="0" normalizeH="0" baseline="0" noProof="0">
              <a:ln>
                <a:noFill/>
              </a:ln>
              <a:effectLst/>
              <a:uLnTx/>
              <a:uFillTx/>
              <a:latin typeface="Raleway" pitchFamily="2" charset="0"/>
              <a:ea typeface="Lato"/>
              <a:cs typeface="Lato"/>
            </a:endParaRPr>
          </a:p>
        </p:txBody>
      </p:sp>
      <p:pic>
        <p:nvPicPr>
          <p:cNvPr id="5" name="Imagem 4" descr="Desenho de um círculo&#10;&#10;Descrição gerada automaticamente com confiança baixa">
            <a:extLst>
              <a:ext uri="{FF2B5EF4-FFF2-40B4-BE49-F238E27FC236}">
                <a16:creationId xmlns:a16="http://schemas.microsoft.com/office/drawing/2014/main" id="{0272C684-C20C-9BD6-94C9-CCED22BABF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50420" y="6119008"/>
            <a:ext cx="1564796" cy="1564796"/>
          </a:xfrm>
          <a:prstGeom prst="rect">
            <a:avLst/>
          </a:prstGeom>
        </p:spPr>
      </p:pic>
    </p:spTree>
    <p:extLst>
      <p:ext uri="{BB962C8B-B14F-4D97-AF65-F5344CB8AC3E}">
        <p14:creationId xmlns:p14="http://schemas.microsoft.com/office/powerpoint/2010/main" val="1087703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latin typeface="Raleway" pitchFamily="2" charset="0"/>
              </a:rPr>
              <a:t>10</a:t>
            </a:fld>
            <a:endParaRPr lang="pt-BR">
              <a:latin typeface="Raleway" pitchFamily="2" charset="0"/>
            </a:endParaRP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6" y="972188"/>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11. Glossário</a:t>
            </a:r>
          </a:p>
        </p:txBody>
      </p:sp>
      <p:sp>
        <p:nvSpPr>
          <p:cNvPr id="54" name="Espaço Reservado para Rodapé 1">
            <a:extLst>
              <a:ext uri="{FF2B5EF4-FFF2-40B4-BE49-F238E27FC236}">
                <a16:creationId xmlns:a16="http://schemas.microsoft.com/office/drawing/2014/main" id="{06599CA5-C745-191A-15EF-6F666CC02C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15" name="CaixaDeTexto 14">
            <a:extLst>
              <a:ext uri="{FF2B5EF4-FFF2-40B4-BE49-F238E27FC236}">
                <a16:creationId xmlns:a16="http://schemas.microsoft.com/office/drawing/2014/main" id="{7236D582-B064-993F-8888-A16933F91401}"/>
              </a:ext>
            </a:extLst>
          </p:cNvPr>
          <p:cNvSpPr txBox="1"/>
          <p:nvPr/>
        </p:nvSpPr>
        <p:spPr>
          <a:xfrm>
            <a:off x="447674" y="3289488"/>
            <a:ext cx="6588647" cy="7032694"/>
          </a:xfrm>
          <a:prstGeom prst="rect">
            <a:avLst/>
          </a:prstGeom>
          <a:noFill/>
        </p:spPr>
        <p:txBody>
          <a:bodyPr wrap="square">
            <a:spAutoFit/>
          </a:bodyPr>
          <a:lstStyle/>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BASES LEGAIS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são as hipóteses legais que autorizam </a:t>
            </a:r>
            <a:r>
              <a:rPr lang="pt-BR" sz="1100">
                <a:solidFill>
                  <a:srgbClr val="000000"/>
                </a:solidFill>
                <a:latin typeface="Raleway" pitchFamily="2" charset="0"/>
              </a:rPr>
              <a:t>o </a:t>
            </a:r>
            <a:r>
              <a:rPr lang="pt-BR" sz="1100" b="0" i="0">
                <a:solidFill>
                  <a:srgbClr val="000000"/>
                </a:solidFill>
                <a:effectLst/>
                <a:latin typeface="Raleway" pitchFamily="2" charset="0"/>
              </a:rPr>
              <a:t>tratamento dos seus dados pessoais: pode ser o seu consentimento, a necessidade de cumprir um contrato que temos com você ou cumprimento de uma obrigação legal, por exemplo. </a:t>
            </a:r>
          </a:p>
          <a:p>
            <a:pPr algn="just" rtl="0" fontAlgn="base"/>
            <a:endParaRPr lang="pt-BR" sz="1100" b="0" i="0">
              <a:solidFill>
                <a:srgbClr val="5481FA"/>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CONTROLADOR DE DADOS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aquele que executa etapas do processo de tratamento de dados, com poder de decisão sobre as informações pessoais pelas quais está responsável</a:t>
            </a:r>
            <a:r>
              <a:rPr lang="pt-BR" sz="1100">
                <a:solidFill>
                  <a:srgbClr val="000000"/>
                </a:solidFill>
                <a:latin typeface="Raleway" pitchFamily="2" charset="0"/>
              </a:rPr>
              <a:t>.</a:t>
            </a:r>
          </a:p>
          <a:p>
            <a:pPr marL="171450" indent="-171450" algn="just" rtl="0" fontAlgn="base">
              <a:buFont typeface="Arial" panose="020B0604020202020204" pitchFamily="34" charset="0"/>
              <a:buChar char="•"/>
            </a:pPr>
            <a:endParaRPr lang="pt-BR" sz="1100" b="0" i="0">
              <a:solidFill>
                <a:srgbClr val="000000"/>
              </a:solidFill>
              <a:effectLst/>
              <a:latin typeface="Raleway" pitchFamily="2" charset="0"/>
            </a:endParaRPr>
          </a:p>
          <a:p>
            <a:pPr marL="171450" indent="-171450" algn="just" fontAlgn="base">
              <a:buFont typeface="Arial" panose="020B0604020202020204" pitchFamily="34" charset="0"/>
              <a:buChar char="•"/>
            </a:pPr>
            <a:r>
              <a:rPr lang="pt-BR" sz="1100" b="1" i="0">
                <a:solidFill>
                  <a:srgbClr val="5481FA"/>
                </a:solidFill>
                <a:effectLst/>
                <a:latin typeface="Raleway" pitchFamily="2" charset="0"/>
              </a:rPr>
              <a:t>OPERADOR DE DADOS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é um agente de tratamento de dados pessoais que atua sob as instruções e ordens do controlador de dados.  </a:t>
            </a:r>
          </a:p>
          <a:p>
            <a:pPr marL="171450" indent="-171450" algn="just" rtl="0" fontAlgn="base">
              <a:buFont typeface="Arial" panose="020B0604020202020204" pitchFamily="34" charset="0"/>
              <a:buChar char="•"/>
            </a:pPr>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DADOS PESSOAIS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é qualquer informação relacionada a uma pessoa física que a identifique ou a torne identificável. Como por exemplo: RG, CPF, endereço</a:t>
            </a:r>
            <a:r>
              <a:rPr lang="pt-BR" sz="1100">
                <a:solidFill>
                  <a:srgbClr val="000000"/>
                </a:solidFill>
                <a:latin typeface="Raleway" pitchFamily="2" charset="0"/>
              </a:rPr>
              <a:t>. Mas também são considerados </a:t>
            </a:r>
            <a:r>
              <a:rPr lang="pt-BR" sz="1100" b="0" i="0">
                <a:solidFill>
                  <a:srgbClr val="000000"/>
                </a:solidFill>
                <a:effectLst/>
                <a:latin typeface="Raleway" pitchFamily="2" charset="0"/>
              </a:rPr>
              <a:t>informações como hábitos de consumo, perfil comportamental, e outras semelhantes, quando relacionadas a uma pessoa física, permitindo que a identifique.</a:t>
            </a:r>
          </a:p>
          <a:p>
            <a:pPr marL="171450" indent="-171450" algn="just" rtl="0" fontAlgn="base">
              <a:buFont typeface="Arial" panose="020B0604020202020204" pitchFamily="34" charset="0"/>
              <a:buChar char="•"/>
            </a:pPr>
            <a:endParaRPr lang="pt-BR" sz="1100">
              <a:solidFill>
                <a:srgbClr val="000000"/>
              </a:solidFill>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DADOS PESSOAIS SENSÍVEIS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são os dados pessoais que tem um potencial de dano, exposição e discriminação da pessoa a que se refira, como por exemplo: origem racial ou étnica, vida e orientação sexual, dados de saúde, dado genético, entre outros.,</a:t>
            </a:r>
            <a:r>
              <a:rPr lang="pt-BR" sz="1100">
                <a:latin typeface="Raleway" pitchFamily="2" charset="0"/>
                <a:cs typeface="Arial" panose="020B0604020202020204" pitchFamily="34" charset="0"/>
              </a:rPr>
              <a:t> </a:t>
            </a:r>
            <a:r>
              <a:rPr lang="pt-BR" sz="1100" b="0" i="0">
                <a:solidFill>
                  <a:srgbClr val="000000"/>
                </a:solidFill>
                <a:effectLst/>
                <a:latin typeface="Raleway" pitchFamily="2" charset="0"/>
              </a:rPr>
              <a:t>sendo protegidos de forma específica pela LGPD.  </a:t>
            </a:r>
          </a:p>
          <a:p>
            <a:pPr marL="171450" indent="-171450" algn="just" rtl="0" fontAlgn="base">
              <a:buFont typeface="Arial" panose="020B0604020202020204" pitchFamily="34" charset="0"/>
              <a:buChar char="•"/>
            </a:pPr>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DADO ANONIMIZADO</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dado relativo a titular que não possa ser identificado, considerando a utilização de meios técnicos razoáveis e disponíveis na ocasião de seu tratamento</a:t>
            </a:r>
            <a:r>
              <a:rPr lang="pt-BR" sz="1100">
                <a:solidFill>
                  <a:srgbClr val="000000"/>
                </a:solidFill>
                <a:latin typeface="Raleway" pitchFamily="2" charset="0"/>
              </a:rPr>
              <a:t>.</a:t>
            </a:r>
          </a:p>
          <a:p>
            <a:pPr marL="171450" indent="-171450" algn="just" rtl="0" fontAlgn="base">
              <a:buFont typeface="Arial" panose="020B0604020202020204" pitchFamily="34" charset="0"/>
              <a:buChar char="•"/>
            </a:pPr>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DPO</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abreviação do termo da língua inglesa que significa </a:t>
            </a:r>
            <a:r>
              <a:rPr lang="pt-BR" sz="1100" b="0" i="1">
                <a:solidFill>
                  <a:srgbClr val="000000"/>
                </a:solidFill>
                <a:effectLst/>
                <a:latin typeface="Raleway" pitchFamily="2" charset="0"/>
              </a:rPr>
              <a:t>Data </a:t>
            </a:r>
            <a:r>
              <a:rPr lang="pt-BR" sz="1100" b="0" i="1" err="1">
                <a:solidFill>
                  <a:srgbClr val="000000"/>
                </a:solidFill>
                <a:effectLst/>
                <a:latin typeface="Raleway" pitchFamily="2" charset="0"/>
              </a:rPr>
              <a:t>Protection</a:t>
            </a:r>
            <a:r>
              <a:rPr lang="pt-BR" sz="1100" b="0" i="1">
                <a:solidFill>
                  <a:srgbClr val="000000"/>
                </a:solidFill>
                <a:effectLst/>
                <a:latin typeface="Raleway" pitchFamily="2" charset="0"/>
              </a:rPr>
              <a:t> Officer, </a:t>
            </a:r>
            <a:r>
              <a:rPr lang="pt-BR" sz="1100" b="0" i="0">
                <a:solidFill>
                  <a:srgbClr val="000000"/>
                </a:solidFill>
                <a:effectLst/>
                <a:latin typeface="Raleway" pitchFamily="2" charset="0"/>
              </a:rPr>
              <a:t>cuja tradução representa a figura do Encarregado de Proteção de Dados</a:t>
            </a:r>
            <a:r>
              <a:rPr lang="pt-BR" sz="1100">
                <a:solidFill>
                  <a:srgbClr val="000000"/>
                </a:solidFill>
                <a:latin typeface="Raleway" pitchFamily="2" charset="0"/>
              </a:rPr>
              <a:t>.</a:t>
            </a:r>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DPO AS A SERVICE</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termo de língua inglesa que significa a execução das atribuições e atividades do DPO por empresa ou pessoa física externa à organização.</a:t>
            </a:r>
          </a:p>
          <a:p>
            <a:pPr algn="just" rtl="0" fontAlgn="base"/>
            <a:endParaRPr lang="pt-BR" sz="1100" b="0" i="0">
              <a:solidFill>
                <a:srgbClr val="000000"/>
              </a:solidFill>
              <a:effectLst/>
              <a:latin typeface="Raleway" pitchFamily="2" charset="0"/>
            </a:endParaRPr>
          </a:p>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ENCARREGADO DE PROTEÇÃO DE DADOS</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De acordo com a LGPD é “pessoa indicada pelo controlador e operador para atuar como canal de comunicação entre o controlador, os titulares dos dados e a Autoridade Nacional de Proteção de Dados (ANPD)”.</a:t>
            </a:r>
            <a:endParaRPr lang="pt-BR" sz="1100" b="1" i="0">
              <a:solidFill>
                <a:srgbClr val="5481FA"/>
              </a:solidFill>
              <a:effectLst/>
              <a:latin typeface="Raleway" pitchFamily="2" charset="0"/>
            </a:endParaRPr>
          </a:p>
          <a:p>
            <a:pPr marL="171450" indent="-171450" algn="just" rtl="0" fontAlgn="base">
              <a:buFont typeface="Arial" panose="020B0604020202020204" pitchFamily="34" charset="0"/>
              <a:buChar char="•"/>
            </a:pPr>
            <a:endParaRPr lang="pt-BR" sz="1100" b="1">
              <a:solidFill>
                <a:srgbClr val="5481FA"/>
              </a:solidFill>
              <a:latin typeface="Raleway" pitchFamily="2" charset="0"/>
            </a:endParaRPr>
          </a:p>
          <a:p>
            <a:pPr marL="171450" indent="-171450" algn="just" fontAlgn="base">
              <a:buFont typeface="Arial" panose="020B0604020202020204" pitchFamily="34" charset="0"/>
              <a:buChar char="•"/>
            </a:pPr>
            <a:r>
              <a:rPr lang="pt-BR" sz="1100" b="1">
                <a:solidFill>
                  <a:srgbClr val="5481FA"/>
                </a:solidFill>
                <a:latin typeface="Raleway" pitchFamily="2" charset="0"/>
              </a:rPr>
              <a:t>PRINCÍPIOS  - </a:t>
            </a:r>
            <a:r>
              <a:rPr lang="pt-BR" sz="1100">
                <a:solidFill>
                  <a:srgbClr val="000000"/>
                </a:solidFill>
                <a:latin typeface="Raleway" pitchFamily="2" charset="0"/>
              </a:rPr>
              <a:t>Normas, regras ou preceitos de ação e condutas morais</a:t>
            </a:r>
            <a:r>
              <a:rPr lang="pt-BR" sz="1100" b="1">
                <a:solidFill>
                  <a:srgbClr val="000000"/>
                </a:solidFill>
                <a:latin typeface="Raleway" pitchFamily="2" charset="0"/>
              </a:rPr>
              <a:t>.</a:t>
            </a:r>
          </a:p>
          <a:p>
            <a:pPr marL="171450" indent="-171450" algn="just" fontAlgn="base">
              <a:buFont typeface="Arial" panose="020B0604020202020204" pitchFamily="34" charset="0"/>
              <a:buChar char="•"/>
            </a:pPr>
            <a:endParaRPr lang="pt-BR" sz="1100" b="1">
              <a:solidFill>
                <a:srgbClr val="000000"/>
              </a:solidFill>
              <a:latin typeface="Raleway" pitchFamily="2" charset="0"/>
            </a:endParaRPr>
          </a:p>
          <a:p>
            <a:pPr marL="171450" indent="-171450" algn="just" fontAlgn="base">
              <a:buFont typeface="Arial" panose="020B0604020202020204" pitchFamily="34" charset="0"/>
              <a:buChar char="•"/>
            </a:pPr>
            <a:r>
              <a:rPr lang="pt-BR" sz="1100" b="1" i="0">
                <a:solidFill>
                  <a:srgbClr val="5481FA"/>
                </a:solidFill>
                <a:effectLst/>
                <a:latin typeface="Raleway" pitchFamily="2" charset="0"/>
              </a:rPr>
              <a:t>TITULAR</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é a pessoa física a quem um dado pessoal se refere, identificando-a ou tornando-a identificável. </a:t>
            </a:r>
          </a:p>
          <a:p>
            <a:pPr marL="171450" indent="-171450" algn="just" fontAlgn="base">
              <a:buFont typeface="Arial" panose="020B0604020202020204" pitchFamily="34" charset="0"/>
              <a:buChar char="•"/>
            </a:pPr>
            <a:endParaRPr lang="pt-BR" sz="1100">
              <a:solidFill>
                <a:srgbClr val="000000"/>
              </a:solidFill>
              <a:latin typeface="Raleway" pitchFamily="2" charset="0"/>
            </a:endParaRPr>
          </a:p>
          <a:p>
            <a:pPr marL="171450" indent="-171450" algn="just" fontAlgn="base">
              <a:buFont typeface="Arial" panose="020B0604020202020204" pitchFamily="34" charset="0"/>
              <a:buChar char="•"/>
            </a:pPr>
            <a:r>
              <a:rPr lang="pt-BR" sz="1100" b="1" i="0">
                <a:solidFill>
                  <a:srgbClr val="5481FA"/>
                </a:solidFill>
                <a:effectLst/>
                <a:latin typeface="Raleway" pitchFamily="2" charset="0"/>
              </a:rPr>
              <a:t>TRATAMENTO DE DADOS </a:t>
            </a:r>
            <a:r>
              <a:rPr lang="pt-BR" sz="1100" b="0" i="0">
                <a:solidFill>
                  <a:srgbClr val="5481FA"/>
                </a:solidFill>
                <a:effectLst/>
                <a:latin typeface="Raleway" pitchFamily="2" charset="0"/>
              </a:rPr>
              <a:t>- </a:t>
            </a:r>
            <a:r>
              <a:rPr lang="pt-BR" sz="1100" b="0" i="0">
                <a:solidFill>
                  <a:srgbClr val="000000"/>
                </a:solidFill>
                <a:effectLst/>
                <a:latin typeface="Raleway" pitchFamily="2" charset="0"/>
              </a:rPr>
              <a:t>é toda operação realizada com dados pessoais – da coleta ao descarte, incluindo o mero armazenamento.</a:t>
            </a:r>
          </a:p>
        </p:txBody>
      </p:sp>
      <p:sp>
        <p:nvSpPr>
          <p:cNvPr id="16" name="CaixaDeTexto 15">
            <a:extLst>
              <a:ext uri="{FF2B5EF4-FFF2-40B4-BE49-F238E27FC236}">
                <a16:creationId xmlns:a16="http://schemas.microsoft.com/office/drawing/2014/main" id="{6104FBD8-512B-8FB4-AE6D-AD5AB0EF287F}"/>
              </a:ext>
            </a:extLst>
          </p:cNvPr>
          <p:cNvSpPr txBox="1"/>
          <p:nvPr/>
        </p:nvSpPr>
        <p:spPr>
          <a:xfrm>
            <a:off x="447673" y="1533194"/>
            <a:ext cx="4833063" cy="830997"/>
          </a:xfrm>
          <a:prstGeom prst="rect">
            <a:avLst/>
          </a:prstGeom>
          <a:noFill/>
        </p:spPr>
        <p:txBody>
          <a:bodyPr wrap="square">
            <a:spAutoFit/>
          </a:bodyPr>
          <a:lstStyle/>
          <a:p>
            <a:pPr algn="just" rtl="0" fontAlgn="base"/>
            <a:r>
              <a:rPr lang="pt-BR" sz="1200" b="0" i="0">
                <a:solidFill>
                  <a:srgbClr val="000000"/>
                </a:solidFill>
                <a:effectLst/>
                <a:latin typeface="Raleway" pitchFamily="2" charset="0"/>
              </a:rPr>
              <a:t>Alguns termos de conhecimento geral podem ter outra conotação para os efeitos da </a:t>
            </a:r>
            <a:r>
              <a:rPr lang="pt-BR" sz="1200">
                <a:solidFill>
                  <a:srgbClr val="000000"/>
                </a:solidFill>
                <a:latin typeface="Raleway" pitchFamily="2" charset="0"/>
              </a:rPr>
              <a:t>Lei Geral de Proteção de Dados (</a:t>
            </a:r>
            <a:r>
              <a:rPr lang="pt-BR" sz="1200" b="0" i="0">
                <a:solidFill>
                  <a:srgbClr val="000000"/>
                </a:solidFill>
                <a:effectLst/>
                <a:latin typeface="Raleway" pitchFamily="2" charset="0"/>
              </a:rPr>
              <a:t>LGPD), gostaríamos de explicar previamente alguns termos técnicos:</a:t>
            </a:r>
          </a:p>
        </p:txBody>
      </p:sp>
      <p:pic>
        <p:nvPicPr>
          <p:cNvPr id="4" name="Imagem 3" descr="Desenho de personagem de desenho animado&#10;&#10;Descrição gerada automaticamente com confiança média">
            <a:extLst>
              <a:ext uri="{FF2B5EF4-FFF2-40B4-BE49-F238E27FC236}">
                <a16:creationId xmlns:a16="http://schemas.microsoft.com/office/drawing/2014/main" id="{DB46D75A-DFB7-EA25-C1CA-517D3A404449}"/>
              </a:ext>
            </a:extLst>
          </p:cNvPr>
          <p:cNvPicPr>
            <a:picLocks noChangeAspect="1"/>
          </p:cNvPicPr>
          <p:nvPr/>
        </p:nvPicPr>
        <p:blipFill rotWithShape="1">
          <a:blip r:embed="rId3">
            <a:extLst>
              <a:ext uri="{28A0092B-C50C-407E-A947-70E740481C1C}">
                <a14:useLocalDpi xmlns:a14="http://schemas.microsoft.com/office/drawing/2010/main" val="0"/>
              </a:ext>
            </a:extLst>
          </a:blip>
          <a:srcRect t="7039"/>
          <a:stretch/>
        </p:blipFill>
        <p:spPr>
          <a:xfrm>
            <a:off x="5280737" y="1592047"/>
            <a:ext cx="1590267" cy="1577384"/>
          </a:xfrm>
          <a:prstGeom prst="rect">
            <a:avLst/>
          </a:prstGeom>
        </p:spPr>
      </p:pic>
      <p:sp>
        <p:nvSpPr>
          <p:cNvPr id="19" name="CaixaDeTexto 18">
            <a:extLst>
              <a:ext uri="{FF2B5EF4-FFF2-40B4-BE49-F238E27FC236}">
                <a16:creationId xmlns:a16="http://schemas.microsoft.com/office/drawing/2014/main" id="{289FC06B-F0CF-68DC-DC7B-207472FFCB08}"/>
              </a:ext>
            </a:extLst>
          </p:cNvPr>
          <p:cNvSpPr txBox="1"/>
          <p:nvPr/>
        </p:nvSpPr>
        <p:spPr>
          <a:xfrm>
            <a:off x="447672" y="2321796"/>
            <a:ext cx="4833063" cy="938719"/>
          </a:xfrm>
          <a:prstGeom prst="rect">
            <a:avLst/>
          </a:prstGeom>
          <a:noFill/>
        </p:spPr>
        <p:txBody>
          <a:bodyPr wrap="square">
            <a:spAutoFit/>
          </a:bodyPr>
          <a:lstStyle/>
          <a:p>
            <a:pPr marL="171450" indent="-171450" algn="just" rtl="0" fontAlgn="base">
              <a:buFont typeface="Arial" panose="020B0604020202020204" pitchFamily="34" charset="0"/>
              <a:buChar char="•"/>
            </a:pPr>
            <a:r>
              <a:rPr lang="pt-BR" sz="1100" b="1" i="0">
                <a:solidFill>
                  <a:srgbClr val="5481FA"/>
                </a:solidFill>
                <a:effectLst/>
                <a:latin typeface="Raleway" pitchFamily="2" charset="0"/>
              </a:rPr>
              <a:t>ANPD</a:t>
            </a:r>
            <a:r>
              <a:rPr lang="pt-BR" sz="1100" b="0" i="0">
                <a:solidFill>
                  <a:srgbClr val="5481FA"/>
                </a:solidFill>
                <a:effectLst/>
                <a:latin typeface="Raleway" pitchFamily="2" charset="0"/>
              </a:rPr>
              <a:t> – </a:t>
            </a:r>
            <a:r>
              <a:rPr lang="pt-BR" sz="1100" b="0" i="0">
                <a:solidFill>
                  <a:srgbClr val="000000"/>
                </a:solidFill>
                <a:effectLst/>
                <a:latin typeface="Raleway" pitchFamily="2" charset="0"/>
              </a:rPr>
              <a:t>sigla que identifica a Autoridade Nacional de Proteção de Dados, prevista na LGPD como a entidade que terá como atribuições: gerar regulação sobre proteção de dados, fiscalizar e aplicar as penalidades àqueles que descumprirem as normas legais e regulatórias de proteção de dados.  </a:t>
            </a:r>
          </a:p>
        </p:txBody>
      </p:sp>
    </p:spTree>
    <p:extLst>
      <p:ext uri="{BB962C8B-B14F-4D97-AF65-F5344CB8AC3E}">
        <p14:creationId xmlns:p14="http://schemas.microsoft.com/office/powerpoint/2010/main" val="381166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z="1200" smtClean="0">
                <a:latin typeface="Raleway" pitchFamily="2" charset="0"/>
              </a:rPr>
              <a:t>11</a:t>
            </a:fld>
            <a:endParaRPr lang="pt-BR" sz="1200">
              <a:latin typeface="Raleway" pitchFamily="2" charset="0"/>
            </a:endParaRP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6" y="972188"/>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12. FAQ</a:t>
            </a:r>
          </a:p>
        </p:txBody>
      </p:sp>
      <p:pic>
        <p:nvPicPr>
          <p:cNvPr id="4" name="Imagem 3" descr="Ícone&#10;&#10;Descrição gerada automaticamente">
            <a:extLst>
              <a:ext uri="{FF2B5EF4-FFF2-40B4-BE49-F238E27FC236}">
                <a16:creationId xmlns:a16="http://schemas.microsoft.com/office/drawing/2014/main" id="{BDB62B93-A596-B11E-BA09-13DD7A765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039" y="1954574"/>
            <a:ext cx="2488446" cy="2488446"/>
          </a:xfrm>
          <a:prstGeom prst="rect">
            <a:avLst/>
          </a:prstGeom>
        </p:spPr>
      </p:pic>
      <p:sp>
        <p:nvSpPr>
          <p:cNvPr id="12" name="CaixaDeTexto 11">
            <a:extLst>
              <a:ext uri="{FF2B5EF4-FFF2-40B4-BE49-F238E27FC236}">
                <a16:creationId xmlns:a16="http://schemas.microsoft.com/office/drawing/2014/main" id="{17CC6752-D9AC-8430-F137-18F5EE8449D4}"/>
              </a:ext>
            </a:extLst>
          </p:cNvPr>
          <p:cNvSpPr txBox="1"/>
          <p:nvPr/>
        </p:nvSpPr>
        <p:spPr>
          <a:xfrm>
            <a:off x="447671" y="6568663"/>
            <a:ext cx="6588650" cy="1954381"/>
          </a:xfrm>
          <a:prstGeom prst="rect">
            <a:avLst/>
          </a:prstGeom>
          <a:solidFill>
            <a:schemeClr val="bg2"/>
          </a:solidFill>
        </p:spPr>
        <p:txBody>
          <a:bodyPr wrap="square">
            <a:spAutoFit/>
          </a:bodyPr>
          <a:lstStyle/>
          <a:p>
            <a:pPr algn="just"/>
            <a:endParaRPr lang="pt-BR" sz="1100" b="0" i="0">
              <a:effectLst/>
              <a:latin typeface="Raleway" pitchFamily="2" charset="0"/>
              <a:ea typeface="Lato" panose="020F0502020204030203" pitchFamily="34" charset="0"/>
              <a:cs typeface="Lato" panose="020F0502020204030203" pitchFamily="34" charset="0"/>
            </a:endParaRPr>
          </a:p>
          <a:p>
            <a:pPr algn="just"/>
            <a:r>
              <a:rPr lang="pt-BR" sz="1100" b="0" i="0">
                <a:effectLst/>
                <a:latin typeface="Raleway" pitchFamily="2" charset="0"/>
                <a:ea typeface="Lato" panose="020F0502020204030203" pitchFamily="34" charset="0"/>
                <a:cs typeface="Lato" panose="020F0502020204030203" pitchFamily="34" charset="0"/>
              </a:rPr>
              <a:t>Segundo a LGPD, o tratamento dos dados pessoais pode ser realizado por dois agentes de tratamento, o controlador e o operador.</a:t>
            </a:r>
          </a:p>
          <a:p>
            <a:pPr algn="just"/>
            <a:endParaRPr lang="pt-BR" sz="1100" b="0" i="0">
              <a:effectLst/>
              <a:latin typeface="Raleway" pitchFamily="2" charset="0"/>
              <a:ea typeface="Lato" panose="020F0502020204030203" pitchFamily="34" charset="0"/>
              <a:cs typeface="Lato" panose="020F0502020204030203" pitchFamily="34" charset="0"/>
            </a:endParaRPr>
          </a:p>
          <a:p>
            <a:pPr algn="just"/>
            <a:r>
              <a:rPr lang="pt-BR" sz="1100" b="0" i="0">
                <a:effectLst/>
                <a:latin typeface="Raleway" pitchFamily="2" charset="0"/>
                <a:ea typeface="Lato" panose="020F0502020204030203" pitchFamily="34" charset="0"/>
                <a:cs typeface="Lato" panose="020F0502020204030203" pitchFamily="34" charset="0"/>
              </a:rPr>
              <a:t>O </a:t>
            </a:r>
            <a:r>
              <a:rPr lang="pt-BR" sz="1100" b="1" i="0">
                <a:effectLst/>
                <a:latin typeface="Raleway" pitchFamily="2" charset="0"/>
                <a:ea typeface="Lato" panose="020F0502020204030203" pitchFamily="34" charset="0"/>
                <a:cs typeface="Lato" panose="020F0502020204030203" pitchFamily="34" charset="0"/>
              </a:rPr>
              <a:t>controlador</a:t>
            </a:r>
            <a:r>
              <a:rPr lang="pt-BR" sz="1100" b="0" i="0">
                <a:effectLst/>
                <a:latin typeface="Raleway" pitchFamily="2" charset="0"/>
                <a:ea typeface="Lato" panose="020F0502020204030203" pitchFamily="34" charset="0"/>
                <a:cs typeface="Lato" panose="020F0502020204030203" pitchFamily="34" charset="0"/>
              </a:rPr>
              <a:t> é definido pela Lei como a pessoa natural ou jurídica, de direito público ou privado, a quem competem as decisões referentes ao tratamento de dados pessoais.</a:t>
            </a:r>
          </a:p>
          <a:p>
            <a:pPr algn="just"/>
            <a:endParaRPr lang="pt-BR" sz="1100" b="0" i="0">
              <a:effectLst/>
              <a:latin typeface="Raleway" pitchFamily="2" charset="0"/>
              <a:ea typeface="Lato" panose="020F0502020204030203" pitchFamily="34" charset="0"/>
              <a:cs typeface="Lato" panose="020F0502020204030203" pitchFamily="34" charset="0"/>
            </a:endParaRPr>
          </a:p>
          <a:p>
            <a:pPr algn="just"/>
            <a:r>
              <a:rPr lang="pt-BR" sz="1100" b="0" i="0">
                <a:effectLst/>
                <a:latin typeface="Raleway" pitchFamily="2" charset="0"/>
                <a:ea typeface="Lato" panose="020F0502020204030203" pitchFamily="34" charset="0"/>
                <a:cs typeface="Lato" panose="020F0502020204030203" pitchFamily="34" charset="0"/>
              </a:rPr>
              <a:t>O </a:t>
            </a:r>
            <a:r>
              <a:rPr lang="pt-BR" sz="1100" b="1" i="0">
                <a:effectLst/>
                <a:latin typeface="Raleway" pitchFamily="2" charset="0"/>
                <a:ea typeface="Lato" panose="020F0502020204030203" pitchFamily="34" charset="0"/>
                <a:cs typeface="Lato" panose="020F0502020204030203" pitchFamily="34" charset="0"/>
              </a:rPr>
              <a:t>operador</a:t>
            </a:r>
            <a:r>
              <a:rPr lang="pt-BR" sz="1100" b="0" i="0">
                <a:effectLst/>
                <a:latin typeface="Raleway" pitchFamily="2" charset="0"/>
                <a:ea typeface="Lato" panose="020F0502020204030203" pitchFamily="34" charset="0"/>
                <a:cs typeface="Lato" panose="020F0502020204030203" pitchFamily="34" charset="0"/>
              </a:rPr>
              <a:t> é a pessoa natural ou jurídica, de direito público ou privado, que realiza o tratamento de dados pessoais em nome do controlador, como por exemplo, pessoas jurídicas diversas daquela representada pelo controlador, que exerçam atividade de tratamento de dados em seu nome.</a:t>
            </a:r>
          </a:p>
        </p:txBody>
      </p:sp>
      <p:sp>
        <p:nvSpPr>
          <p:cNvPr id="13" name="Retângulo 12">
            <a:extLst>
              <a:ext uri="{FF2B5EF4-FFF2-40B4-BE49-F238E27FC236}">
                <a16:creationId xmlns:a16="http://schemas.microsoft.com/office/drawing/2014/main" id="{048B23CE-691C-E4E6-0186-C373F58EBC4F}"/>
              </a:ext>
            </a:extLst>
          </p:cNvPr>
          <p:cNvSpPr/>
          <p:nvPr/>
        </p:nvSpPr>
        <p:spPr>
          <a:xfrm>
            <a:off x="447671" y="6356017"/>
            <a:ext cx="6588650" cy="3161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14" name="CaixaDeTexto 13">
            <a:extLst>
              <a:ext uri="{FF2B5EF4-FFF2-40B4-BE49-F238E27FC236}">
                <a16:creationId xmlns:a16="http://schemas.microsoft.com/office/drawing/2014/main" id="{843DD6FE-7B61-940A-F571-D5F5D69D6899}"/>
              </a:ext>
            </a:extLst>
          </p:cNvPr>
          <p:cNvSpPr txBox="1"/>
          <p:nvPr/>
        </p:nvSpPr>
        <p:spPr>
          <a:xfrm>
            <a:off x="447674" y="1615161"/>
            <a:ext cx="3865019" cy="646331"/>
          </a:xfrm>
          <a:prstGeom prst="rect">
            <a:avLst/>
          </a:prstGeom>
          <a:noFill/>
        </p:spPr>
        <p:txBody>
          <a:bodyPr wrap="square">
            <a:spAutoFit/>
          </a:bodyPr>
          <a:lstStyle/>
          <a:p>
            <a:pPr algn="just" rtl="0" fontAlgn="base"/>
            <a:r>
              <a:rPr lang="pt-BR" sz="1200" b="1" i="0">
                <a:solidFill>
                  <a:srgbClr val="000000"/>
                </a:solidFill>
                <a:effectLst/>
                <a:latin typeface="Raleway" pitchFamily="2" charset="0"/>
              </a:rPr>
              <a:t>Ainda está com dúvidas relacionadas ao nosso Aviso de Privacidade? </a:t>
            </a:r>
            <a:r>
              <a:rPr lang="pt-BR" sz="1200">
                <a:solidFill>
                  <a:srgbClr val="000000"/>
                </a:solidFill>
                <a:latin typeface="Raleway" pitchFamily="2" charset="0"/>
              </a:rPr>
              <a:t>Trouxemos alguns tópicos que podem te ajudar:</a:t>
            </a:r>
            <a:endParaRPr lang="pt-BR" sz="1200" b="0" i="0">
              <a:solidFill>
                <a:srgbClr val="000000"/>
              </a:solidFill>
              <a:effectLst/>
              <a:latin typeface="Raleway" pitchFamily="2" charset="0"/>
            </a:endParaRPr>
          </a:p>
        </p:txBody>
      </p:sp>
      <p:sp>
        <p:nvSpPr>
          <p:cNvPr id="17" name="CaixaDeTexto 16">
            <a:extLst>
              <a:ext uri="{FF2B5EF4-FFF2-40B4-BE49-F238E27FC236}">
                <a16:creationId xmlns:a16="http://schemas.microsoft.com/office/drawing/2014/main" id="{FA465A21-7048-02E0-B3C9-07397FD888EE}"/>
              </a:ext>
            </a:extLst>
          </p:cNvPr>
          <p:cNvSpPr txBox="1"/>
          <p:nvPr/>
        </p:nvSpPr>
        <p:spPr>
          <a:xfrm>
            <a:off x="447672" y="2697627"/>
            <a:ext cx="3865021" cy="2328843"/>
          </a:xfrm>
          <a:prstGeom prst="rect">
            <a:avLst/>
          </a:prstGeom>
          <a:solidFill>
            <a:schemeClr val="bg2"/>
          </a:solidFill>
        </p:spPr>
        <p:txBody>
          <a:bodyPr wrap="square" anchor="ctr">
            <a:spAutoFit/>
          </a:bodyPr>
          <a:lstStyle/>
          <a:p>
            <a:pPr algn="just" fontAlgn="base"/>
            <a:endParaRPr lang="pt-BR" sz="1100" dirty="0">
              <a:solidFill>
                <a:srgbClr val="000000"/>
              </a:solidFill>
              <a:latin typeface="Raleway" pitchFamily="2" charset="0"/>
            </a:endParaRPr>
          </a:p>
          <a:p>
            <a:pPr algn="just" fontAlgn="base"/>
            <a:r>
              <a:rPr lang="pt-BR" sz="1100" dirty="0">
                <a:solidFill>
                  <a:srgbClr val="000000"/>
                </a:solidFill>
                <a:latin typeface="Raleway" pitchFamily="2" charset="0"/>
              </a:rPr>
              <a:t>Você pode exercer os seus direitos por meio do nosso canal destinado ao Titular de Dados, através do link https://app.meresponda.com/privacidade/laboratorio-anchieta</a:t>
            </a:r>
          </a:p>
          <a:p>
            <a:pPr algn="just" fontAlgn="base"/>
            <a:endParaRPr lang="pt-BR" sz="1100" dirty="0">
              <a:solidFill>
                <a:srgbClr val="000000"/>
              </a:solidFill>
              <a:highlight>
                <a:srgbClr val="FFFF00"/>
              </a:highlight>
              <a:latin typeface="Raleway" pitchFamily="2" charset="0"/>
            </a:endParaRPr>
          </a:p>
          <a:p>
            <a:pPr algn="just" fontAlgn="base"/>
            <a:endParaRPr lang="pt-BR" sz="1100" dirty="0">
              <a:solidFill>
                <a:srgbClr val="000000"/>
              </a:solidFill>
              <a:latin typeface="Raleway" pitchFamily="2" charset="0"/>
            </a:endParaRPr>
          </a:p>
          <a:p>
            <a:pPr algn="just" fontAlgn="base"/>
            <a:r>
              <a:rPr lang="pt-BR" sz="1100" dirty="0">
                <a:solidFill>
                  <a:srgbClr val="000000"/>
                </a:solidFill>
                <a:latin typeface="Raleway" pitchFamily="2" charset="0"/>
              </a:rPr>
              <a:t>As solicitações serão respondidas em até 15 dias. </a:t>
            </a:r>
          </a:p>
          <a:p>
            <a:pPr algn="just" fontAlgn="base"/>
            <a:endParaRPr lang="pt-BR" sz="1100" dirty="0">
              <a:solidFill>
                <a:srgbClr val="000000"/>
              </a:solidFill>
              <a:latin typeface="Raleway" pitchFamily="2" charset="0"/>
            </a:endParaRPr>
          </a:p>
          <a:p>
            <a:pPr algn="just" fontAlgn="base">
              <a:lnSpc>
                <a:spcPct val="107000"/>
              </a:lnSpc>
              <a:spcAft>
                <a:spcPts val="800"/>
              </a:spcAft>
            </a:pPr>
            <a:r>
              <a:rPr lang="pt-BR" sz="1100" dirty="0">
                <a:solidFill>
                  <a:srgbClr val="000000"/>
                </a:solidFill>
                <a:latin typeface="Raleway" pitchFamily="2" charset="0"/>
              </a:rPr>
              <a:t>Caso seja necessário informações complementares para que possamos responder sua solicitação, poderemos entrar em contato com você, assim atenderemos sua demanda de forma mais assertiva.</a:t>
            </a:r>
          </a:p>
        </p:txBody>
      </p:sp>
      <p:sp>
        <p:nvSpPr>
          <p:cNvPr id="18" name="CaixaDeTexto 17">
            <a:extLst>
              <a:ext uri="{FF2B5EF4-FFF2-40B4-BE49-F238E27FC236}">
                <a16:creationId xmlns:a16="http://schemas.microsoft.com/office/drawing/2014/main" id="{21547620-58DF-C8CC-B242-939DB537EBD7}"/>
              </a:ext>
            </a:extLst>
          </p:cNvPr>
          <p:cNvSpPr txBox="1"/>
          <p:nvPr/>
        </p:nvSpPr>
        <p:spPr>
          <a:xfrm>
            <a:off x="447671" y="5250294"/>
            <a:ext cx="6588650" cy="938719"/>
          </a:xfrm>
          <a:prstGeom prst="rect">
            <a:avLst/>
          </a:prstGeom>
          <a:solidFill>
            <a:schemeClr val="bg2"/>
          </a:solidFill>
        </p:spPr>
        <p:txBody>
          <a:bodyPr wrap="square">
            <a:spAutoFit/>
          </a:bodyPr>
          <a:lstStyle/>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O nosso Aviso de Privacidade poderá passar por atualizações, por isso orientamos que você visite periodicamente o site para que obtenha informação atualizada e transparente dessas alterações.</a:t>
            </a:r>
          </a:p>
          <a:p>
            <a:pPr algn="just" fontAlgn="base"/>
            <a:r>
              <a:rPr lang="pt-BR" sz="1100">
                <a:solidFill>
                  <a:srgbClr val="000000"/>
                </a:solidFill>
                <a:latin typeface="Raleway" pitchFamily="2" charset="0"/>
              </a:rPr>
              <a:t>Ressaltamos que, caso sejam necessárias mudanças substanciais e relevantes, publicaremos essa atualização e entraremos em contato com você para que tenha ciência dos novos termos.</a:t>
            </a:r>
          </a:p>
        </p:txBody>
      </p:sp>
      <p:sp>
        <p:nvSpPr>
          <p:cNvPr id="19" name="Retângulo 18">
            <a:extLst>
              <a:ext uri="{FF2B5EF4-FFF2-40B4-BE49-F238E27FC236}">
                <a16:creationId xmlns:a16="http://schemas.microsoft.com/office/drawing/2014/main" id="{9623874D-1EAD-E7E8-CED2-D5FF26D5E2FC}"/>
              </a:ext>
            </a:extLst>
          </p:cNvPr>
          <p:cNvSpPr/>
          <p:nvPr/>
        </p:nvSpPr>
        <p:spPr>
          <a:xfrm>
            <a:off x="447671" y="2344941"/>
            <a:ext cx="3865021" cy="620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0" name="CaixaDeTexto 19">
            <a:extLst>
              <a:ext uri="{FF2B5EF4-FFF2-40B4-BE49-F238E27FC236}">
                <a16:creationId xmlns:a16="http://schemas.microsoft.com/office/drawing/2014/main" id="{4F1E8C3C-571D-40A2-DB10-A079D4911836}"/>
              </a:ext>
            </a:extLst>
          </p:cNvPr>
          <p:cNvSpPr txBox="1"/>
          <p:nvPr/>
        </p:nvSpPr>
        <p:spPr>
          <a:xfrm>
            <a:off x="586542" y="2427070"/>
            <a:ext cx="3603320" cy="461665"/>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Como exercer os seus direitos enquanto Titular de Dados?</a:t>
            </a:r>
            <a:endParaRPr lang="pt-BR" sz="1200" b="1">
              <a:solidFill>
                <a:schemeClr val="bg1"/>
              </a:solidFill>
              <a:latin typeface="Raleway" pitchFamily="2" charset="0"/>
            </a:endParaRPr>
          </a:p>
        </p:txBody>
      </p:sp>
      <p:sp>
        <p:nvSpPr>
          <p:cNvPr id="21" name="Retângulo 20">
            <a:extLst>
              <a:ext uri="{FF2B5EF4-FFF2-40B4-BE49-F238E27FC236}">
                <a16:creationId xmlns:a16="http://schemas.microsoft.com/office/drawing/2014/main" id="{207654E3-87DB-27E1-2D55-D8A42811AC2D}"/>
              </a:ext>
            </a:extLst>
          </p:cNvPr>
          <p:cNvSpPr/>
          <p:nvPr/>
        </p:nvSpPr>
        <p:spPr>
          <a:xfrm>
            <a:off x="447671" y="5045936"/>
            <a:ext cx="6588650" cy="3161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2" name="CaixaDeTexto 21">
            <a:extLst>
              <a:ext uri="{FF2B5EF4-FFF2-40B4-BE49-F238E27FC236}">
                <a16:creationId xmlns:a16="http://schemas.microsoft.com/office/drawing/2014/main" id="{A2326424-278E-E438-9EAB-BBB5924C0FC0}"/>
              </a:ext>
            </a:extLst>
          </p:cNvPr>
          <p:cNvSpPr txBox="1"/>
          <p:nvPr/>
        </p:nvSpPr>
        <p:spPr>
          <a:xfrm>
            <a:off x="447672" y="5057812"/>
            <a:ext cx="6267030" cy="276999"/>
          </a:xfrm>
          <a:prstGeom prst="rect">
            <a:avLst/>
          </a:prstGeom>
          <a:noFill/>
        </p:spPr>
        <p:txBody>
          <a:bodyPr wrap="square">
            <a:spAutoFit/>
          </a:bodyPr>
          <a:lstStyle/>
          <a:p>
            <a:pPr rtl="0" fontAlgn="base"/>
            <a:r>
              <a:rPr lang="pt-BR" sz="1200" b="1" i="0">
                <a:solidFill>
                  <a:schemeClr val="bg1"/>
                </a:solidFill>
                <a:effectLst/>
                <a:latin typeface="Raleway" pitchFamily="2" charset="0"/>
              </a:rPr>
              <a:t>Como você será informado em caso de alterações neste Aviso de Privacidade? </a:t>
            </a:r>
          </a:p>
        </p:txBody>
      </p:sp>
      <p:sp>
        <p:nvSpPr>
          <p:cNvPr id="23" name="CaixaDeTexto 22">
            <a:extLst>
              <a:ext uri="{FF2B5EF4-FFF2-40B4-BE49-F238E27FC236}">
                <a16:creationId xmlns:a16="http://schemas.microsoft.com/office/drawing/2014/main" id="{7EB9A012-9AF8-390D-FDC3-8CFBDAC28E40}"/>
              </a:ext>
            </a:extLst>
          </p:cNvPr>
          <p:cNvSpPr txBox="1"/>
          <p:nvPr/>
        </p:nvSpPr>
        <p:spPr>
          <a:xfrm>
            <a:off x="447671" y="6373548"/>
            <a:ext cx="5994072" cy="276999"/>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Quem são os Agentes de Tratamento?</a:t>
            </a:r>
          </a:p>
        </p:txBody>
      </p:sp>
      <p:sp>
        <p:nvSpPr>
          <p:cNvPr id="28" name="CaixaDeTexto 27">
            <a:extLst>
              <a:ext uri="{FF2B5EF4-FFF2-40B4-BE49-F238E27FC236}">
                <a16:creationId xmlns:a16="http://schemas.microsoft.com/office/drawing/2014/main" id="{4CEFA80D-48FA-59A7-9ACB-58C6167A48B0}"/>
              </a:ext>
            </a:extLst>
          </p:cNvPr>
          <p:cNvSpPr txBox="1"/>
          <p:nvPr/>
        </p:nvSpPr>
        <p:spPr>
          <a:xfrm>
            <a:off x="447671" y="8907326"/>
            <a:ext cx="6588650" cy="954107"/>
          </a:xfrm>
          <a:prstGeom prst="rect">
            <a:avLst/>
          </a:prstGeom>
          <a:solidFill>
            <a:schemeClr val="bg2"/>
          </a:solidFill>
        </p:spPr>
        <p:txBody>
          <a:bodyPr wrap="square">
            <a:spAutoFit/>
          </a:bodyPr>
          <a:lstStyle/>
          <a:p>
            <a:pPr algn="just" fontAlgn="base"/>
            <a:endParaRPr lang="pt-BR" sz="1200">
              <a:solidFill>
                <a:srgbClr val="000000"/>
              </a:solidFill>
              <a:latin typeface="Raleway" pitchFamily="2" charset="0"/>
            </a:endParaRPr>
          </a:p>
          <a:p>
            <a:pPr algn="just" fontAlgn="base"/>
            <a:r>
              <a:rPr lang="pt-BR" sz="1100">
                <a:solidFill>
                  <a:srgbClr val="000000"/>
                </a:solidFill>
                <a:latin typeface="Raleway" pitchFamily="2" charset="0"/>
              </a:rPr>
              <a:t>O consentimento é apenas uma das bases legais que autoriza o tratamento de dados pessoais. A depender do tipo de relação estabelecida entre nós, o tratamento de dados poderá está respaldado e outras bases legais, como execução de contrato, legítimo interesse, exercício regular de direitos etc.  </a:t>
            </a:r>
          </a:p>
        </p:txBody>
      </p:sp>
      <p:sp>
        <p:nvSpPr>
          <p:cNvPr id="29" name="Retângulo 28">
            <a:extLst>
              <a:ext uri="{FF2B5EF4-FFF2-40B4-BE49-F238E27FC236}">
                <a16:creationId xmlns:a16="http://schemas.microsoft.com/office/drawing/2014/main" id="{8B27421C-4907-1302-5384-FCF9F27F80A8}"/>
              </a:ext>
            </a:extLst>
          </p:cNvPr>
          <p:cNvSpPr/>
          <p:nvPr/>
        </p:nvSpPr>
        <p:spPr>
          <a:xfrm>
            <a:off x="447671" y="8705742"/>
            <a:ext cx="6588650" cy="3149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CaixaDeTexto 29">
            <a:extLst>
              <a:ext uri="{FF2B5EF4-FFF2-40B4-BE49-F238E27FC236}">
                <a16:creationId xmlns:a16="http://schemas.microsoft.com/office/drawing/2014/main" id="{27206DE0-D8FC-F091-D3C9-C53AE5C015C8}"/>
              </a:ext>
            </a:extLst>
          </p:cNvPr>
          <p:cNvSpPr txBox="1"/>
          <p:nvPr/>
        </p:nvSpPr>
        <p:spPr>
          <a:xfrm>
            <a:off x="447671" y="8724901"/>
            <a:ext cx="6511814" cy="276999"/>
          </a:xfrm>
          <a:prstGeom prst="rect">
            <a:avLst/>
          </a:prstGeom>
          <a:noFill/>
        </p:spPr>
        <p:txBody>
          <a:bodyPr wrap="square">
            <a:spAutoFit/>
          </a:bodyPr>
          <a:lstStyle/>
          <a:p>
            <a:pPr rtl="0" fontAlgn="base"/>
            <a:r>
              <a:rPr lang="pt-BR" sz="1200" b="1" i="0">
                <a:solidFill>
                  <a:schemeClr val="bg1"/>
                </a:solidFill>
                <a:effectLst/>
                <a:latin typeface="Raleway" pitchFamily="2" charset="0"/>
              </a:rPr>
              <a:t>É necessário a coleta do consentimento para o tratamento de dados pessoais? </a:t>
            </a:r>
          </a:p>
        </p:txBody>
      </p:sp>
      <p:sp>
        <p:nvSpPr>
          <p:cNvPr id="32" name="Espaço Reservado para Rodapé 1">
            <a:extLst>
              <a:ext uri="{FF2B5EF4-FFF2-40B4-BE49-F238E27FC236}">
                <a16:creationId xmlns:a16="http://schemas.microsoft.com/office/drawing/2014/main" id="{D8A0E262-FDCB-91D9-C125-A9476DE117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Tree>
    <p:extLst>
      <p:ext uri="{BB962C8B-B14F-4D97-AF65-F5344CB8AC3E}">
        <p14:creationId xmlns:p14="http://schemas.microsoft.com/office/powerpoint/2010/main" val="3070685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aixaDeTexto 28">
            <a:extLst>
              <a:ext uri="{FF2B5EF4-FFF2-40B4-BE49-F238E27FC236}">
                <a16:creationId xmlns:a16="http://schemas.microsoft.com/office/drawing/2014/main" id="{D8842BBF-FDDE-FF5A-9308-D4289BA134AE}"/>
              </a:ext>
            </a:extLst>
          </p:cNvPr>
          <p:cNvSpPr txBox="1"/>
          <p:nvPr/>
        </p:nvSpPr>
        <p:spPr>
          <a:xfrm>
            <a:off x="656627" y="5754498"/>
            <a:ext cx="6374468" cy="600164"/>
          </a:xfrm>
          <a:prstGeom prst="rect">
            <a:avLst/>
          </a:prstGeom>
          <a:solidFill>
            <a:schemeClr val="bg2"/>
          </a:solidFill>
        </p:spPr>
        <p:txBody>
          <a:bodyPr wrap="square">
            <a:spAutoFit/>
          </a:bodyPr>
          <a:lstStyle/>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Ao final das nossas mensagens, </a:t>
            </a:r>
            <a:r>
              <a:rPr lang="pt-BR" sz="1100">
                <a:solidFill>
                  <a:srgbClr val="000000"/>
                </a:solidFill>
                <a:highlight>
                  <a:srgbClr val="FFFF00"/>
                </a:highlight>
                <a:latin typeface="Raleway" pitchFamily="2" charset="0"/>
              </a:rPr>
              <a:t>através do botão descadastre-se, </a:t>
            </a:r>
            <a:r>
              <a:rPr lang="pt-BR" sz="1100">
                <a:solidFill>
                  <a:srgbClr val="000000"/>
                </a:solidFill>
                <a:latin typeface="Raleway" pitchFamily="2" charset="0"/>
              </a:rPr>
              <a:t>o Titular poderá optar por não receber mais nossos e-mails.</a:t>
            </a:r>
          </a:p>
        </p:txBody>
      </p:sp>
      <p:sp>
        <p:nvSpPr>
          <p:cNvPr id="23" name="CaixaDeTexto 22">
            <a:extLst>
              <a:ext uri="{FF2B5EF4-FFF2-40B4-BE49-F238E27FC236}">
                <a16:creationId xmlns:a16="http://schemas.microsoft.com/office/drawing/2014/main" id="{3C804B8E-516B-D241-3D30-2D5CF753527F}"/>
              </a:ext>
            </a:extLst>
          </p:cNvPr>
          <p:cNvSpPr txBox="1"/>
          <p:nvPr/>
        </p:nvSpPr>
        <p:spPr>
          <a:xfrm>
            <a:off x="656627" y="2562185"/>
            <a:ext cx="6383320" cy="2800767"/>
          </a:xfrm>
          <a:prstGeom prst="rect">
            <a:avLst/>
          </a:prstGeom>
          <a:solidFill>
            <a:schemeClr val="bg2"/>
          </a:solidFill>
        </p:spPr>
        <p:txBody>
          <a:bodyPr wrap="square">
            <a:spAutoFit/>
          </a:bodyPr>
          <a:lstStyle/>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A anonimização é a possibilidade de converter dados pessoais em dados anonimizados. É caracterizada pela utilização de meios técnicos razoáveis e disponíveis no momento do tratamento, por meio dos quais um dado perde a possibilidade de associação, direta ou indireta, a um indivíduo. Ou seja, para que o dado seja considerado anonimizado, não deve ser possível, por meios técnicos e razoáveis disponíveis, a reidentificação do titular do dado. </a:t>
            </a:r>
          </a:p>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Segundo art. 12 da LGPD, ​ </a:t>
            </a:r>
            <a:r>
              <a:rPr lang="pt-BR" sz="1100" u="sng">
                <a:solidFill>
                  <a:srgbClr val="000000"/>
                </a:solidFill>
                <a:latin typeface="Raleway" pitchFamily="2" charset="0"/>
              </a:rPr>
              <a:t>tais dados anonimizados não serão considerados dados pessoais para os fins desta Lei, </a:t>
            </a:r>
            <a:r>
              <a:rPr lang="pt-BR" sz="1100">
                <a:solidFill>
                  <a:srgbClr val="000000"/>
                </a:solidFill>
                <a:latin typeface="Raleway" pitchFamily="2" charset="0"/>
              </a:rPr>
              <a:t>salvo quando o processo de anonimização ao qual foram submetidos for revertido, utilizando exclusivamente meios próprios, ou quando, com esforços razoáveis, puder ser revertido. </a:t>
            </a:r>
          </a:p>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Já no processo de pseudoanonimização, os dados pessoais são falsamente anonimizados, sendo possível, a qualquer momento e a partir de métodos conhecidos e disponíveis, que a empresa desfaça a anonimização e reidentifique o titular, em processo de reversão, como ocorre na criptografia e descriptografia. </a:t>
            </a:r>
          </a:p>
        </p:txBody>
      </p:sp>
      <p:sp>
        <p:nvSpPr>
          <p:cNvPr id="25" name="Retângulo 24">
            <a:extLst>
              <a:ext uri="{FF2B5EF4-FFF2-40B4-BE49-F238E27FC236}">
                <a16:creationId xmlns:a16="http://schemas.microsoft.com/office/drawing/2014/main" id="{12836988-FBA4-98D1-794D-F3EC2DAA8E26}"/>
              </a:ext>
            </a:extLst>
          </p:cNvPr>
          <p:cNvSpPr/>
          <p:nvPr/>
        </p:nvSpPr>
        <p:spPr>
          <a:xfrm>
            <a:off x="661850" y="2376712"/>
            <a:ext cx="6374470" cy="2829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0" name="CaixaDeTexto 19">
            <a:extLst>
              <a:ext uri="{FF2B5EF4-FFF2-40B4-BE49-F238E27FC236}">
                <a16:creationId xmlns:a16="http://schemas.microsoft.com/office/drawing/2014/main" id="{389F46E8-114D-5DE1-239C-F19D75317A94}"/>
              </a:ext>
            </a:extLst>
          </p:cNvPr>
          <p:cNvSpPr txBox="1"/>
          <p:nvPr/>
        </p:nvSpPr>
        <p:spPr>
          <a:xfrm>
            <a:off x="661849" y="1070908"/>
            <a:ext cx="6374471" cy="1107996"/>
          </a:xfrm>
          <a:prstGeom prst="rect">
            <a:avLst/>
          </a:prstGeom>
          <a:solidFill>
            <a:schemeClr val="bg2"/>
          </a:solidFill>
        </p:spPr>
        <p:txBody>
          <a:bodyPr wrap="square">
            <a:spAutoFit/>
          </a:bodyPr>
          <a:lstStyle/>
          <a:p>
            <a:pPr algn="just" fontAlgn="base"/>
            <a:endParaRPr lang="pt-BR" sz="1100">
              <a:solidFill>
                <a:srgbClr val="000000"/>
              </a:solidFill>
              <a:latin typeface="Raleway" pitchFamily="2" charset="0"/>
            </a:endParaRPr>
          </a:p>
          <a:p>
            <a:pPr algn="just" fontAlgn="base"/>
            <a:r>
              <a:rPr lang="pt-BR" sz="1100">
                <a:solidFill>
                  <a:srgbClr val="000000"/>
                </a:solidFill>
                <a:latin typeface="Raleway" pitchFamily="2" charset="0"/>
              </a:rPr>
              <a:t>O tratamento de dados pessoais de crianças e adolescentes é realizado de acordo com os parâmetros do  art.14 da LGPD, sempre em seu melhor interesse.</a:t>
            </a:r>
          </a:p>
          <a:p>
            <a:pPr algn="just" fontAlgn="base"/>
            <a:r>
              <a:rPr lang="pt-BR" sz="1100">
                <a:solidFill>
                  <a:srgbClr val="000000"/>
                </a:solidFill>
                <a:latin typeface="Raleway" pitchFamily="2" charset="0"/>
              </a:rPr>
              <a:t>Além disso, o tratamento de Dados Pessoais e Dados Pessoais de crianças e adolescente é realizado com o consentimento específico e em destaque dado por pelo menos um dos pais ou pelo responsável legal.</a:t>
            </a:r>
          </a:p>
        </p:txBody>
      </p:sp>
      <p:sp>
        <p:nvSpPr>
          <p:cNvPr id="27" name="Retângulo 26">
            <a:extLst>
              <a:ext uri="{FF2B5EF4-FFF2-40B4-BE49-F238E27FC236}">
                <a16:creationId xmlns:a16="http://schemas.microsoft.com/office/drawing/2014/main" id="{E8AD3718-3210-ACB7-ADA1-135D84E60D42}"/>
              </a:ext>
            </a:extLst>
          </p:cNvPr>
          <p:cNvSpPr/>
          <p:nvPr/>
        </p:nvSpPr>
        <p:spPr>
          <a:xfrm>
            <a:off x="656626" y="5543381"/>
            <a:ext cx="6374469" cy="3203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 name="Retângulo 1">
            <a:extLst>
              <a:ext uri="{FF2B5EF4-FFF2-40B4-BE49-F238E27FC236}">
                <a16:creationId xmlns:a16="http://schemas.microsoft.com/office/drawing/2014/main" id="{E2986A1B-0C71-B7E5-B150-2EAE3CFE37C4}"/>
              </a:ext>
            </a:extLst>
          </p:cNvPr>
          <p:cNvSpPr/>
          <p:nvPr/>
        </p:nvSpPr>
        <p:spPr>
          <a:xfrm>
            <a:off x="661850" y="914932"/>
            <a:ext cx="6374470" cy="27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8" name="CaixaDeTexto 7">
            <a:extLst>
              <a:ext uri="{FF2B5EF4-FFF2-40B4-BE49-F238E27FC236}">
                <a16:creationId xmlns:a16="http://schemas.microsoft.com/office/drawing/2014/main" id="{5F162E55-8B93-38D0-63C2-F0CB0B006730}"/>
              </a:ext>
            </a:extLst>
          </p:cNvPr>
          <p:cNvSpPr txBox="1"/>
          <p:nvPr/>
        </p:nvSpPr>
        <p:spPr>
          <a:xfrm>
            <a:off x="661529" y="928820"/>
            <a:ext cx="5308528" cy="276999"/>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Como tratamos os dados de Criança e Adolescente?</a:t>
            </a:r>
          </a:p>
        </p:txBody>
      </p:sp>
      <p:sp>
        <p:nvSpPr>
          <p:cNvPr id="16" name="CaixaDeTexto 15">
            <a:extLst>
              <a:ext uri="{FF2B5EF4-FFF2-40B4-BE49-F238E27FC236}">
                <a16:creationId xmlns:a16="http://schemas.microsoft.com/office/drawing/2014/main" id="{62E49676-B6DA-DBA6-0551-0404F3B14FF5}"/>
              </a:ext>
            </a:extLst>
          </p:cNvPr>
          <p:cNvSpPr txBox="1"/>
          <p:nvPr/>
        </p:nvSpPr>
        <p:spPr>
          <a:xfrm>
            <a:off x="666752" y="2382628"/>
            <a:ext cx="4915182" cy="276999"/>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Dado anonimizado e </a:t>
            </a:r>
            <a:r>
              <a:rPr lang="pt-BR" sz="1200" b="1" i="0" err="1">
                <a:solidFill>
                  <a:schemeClr val="bg1"/>
                </a:solidFill>
                <a:effectLst/>
                <a:latin typeface="Raleway" pitchFamily="2" charset="0"/>
              </a:rPr>
              <a:t>pseudoanonimizado</a:t>
            </a:r>
            <a:r>
              <a:rPr lang="pt-BR" sz="1200" b="1" i="0">
                <a:solidFill>
                  <a:schemeClr val="bg1"/>
                </a:solidFill>
                <a:effectLst/>
                <a:latin typeface="Raleway" pitchFamily="2" charset="0"/>
              </a:rPr>
              <a:t>, são a mesma coisa?</a:t>
            </a:r>
          </a:p>
        </p:txBody>
      </p:sp>
      <p:sp>
        <p:nvSpPr>
          <p:cNvPr id="24" name="CaixaDeTexto 23">
            <a:extLst>
              <a:ext uri="{FF2B5EF4-FFF2-40B4-BE49-F238E27FC236}">
                <a16:creationId xmlns:a16="http://schemas.microsoft.com/office/drawing/2014/main" id="{9446A1B6-4AC0-B051-9F89-DF5DB346BD5C}"/>
              </a:ext>
            </a:extLst>
          </p:cNvPr>
          <p:cNvSpPr txBox="1"/>
          <p:nvPr/>
        </p:nvSpPr>
        <p:spPr>
          <a:xfrm>
            <a:off x="661529" y="5560913"/>
            <a:ext cx="6012226" cy="276999"/>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Como descadastrar seu e-mail do nossa base? </a:t>
            </a:r>
            <a:r>
              <a:rPr lang="pt-BR" sz="1200" b="1" i="1">
                <a:solidFill>
                  <a:schemeClr val="bg1"/>
                </a:solidFill>
                <a:effectLst/>
                <a:latin typeface="Raleway" pitchFamily="2" charset="0"/>
              </a:rPr>
              <a:t>(</a:t>
            </a:r>
            <a:r>
              <a:rPr lang="pt-BR" sz="1200" b="1" i="1" err="1">
                <a:solidFill>
                  <a:schemeClr val="bg1"/>
                </a:solidFill>
                <a:effectLst/>
                <a:latin typeface="Raleway" pitchFamily="2" charset="0"/>
              </a:rPr>
              <a:t>opt-out</a:t>
            </a:r>
            <a:r>
              <a:rPr lang="pt-BR" sz="1200" b="1" i="1">
                <a:solidFill>
                  <a:schemeClr val="bg1"/>
                </a:solidFill>
                <a:effectLst/>
                <a:latin typeface="Raleway" pitchFamily="2" charset="0"/>
              </a:rPr>
              <a:t>)</a:t>
            </a:r>
          </a:p>
        </p:txBody>
      </p:sp>
      <p:sp>
        <p:nvSpPr>
          <p:cNvPr id="33" name="CaixaDeTexto 32">
            <a:extLst>
              <a:ext uri="{FF2B5EF4-FFF2-40B4-BE49-F238E27FC236}">
                <a16:creationId xmlns:a16="http://schemas.microsoft.com/office/drawing/2014/main" id="{08A7270B-6A51-B85F-2F5C-9CD87A145D12}"/>
              </a:ext>
            </a:extLst>
          </p:cNvPr>
          <p:cNvSpPr txBox="1"/>
          <p:nvPr/>
        </p:nvSpPr>
        <p:spPr>
          <a:xfrm>
            <a:off x="656627" y="6775989"/>
            <a:ext cx="6374468" cy="1785104"/>
          </a:xfrm>
          <a:prstGeom prst="rect">
            <a:avLst/>
          </a:prstGeom>
          <a:solidFill>
            <a:schemeClr val="bg2"/>
          </a:solidFill>
        </p:spPr>
        <p:txBody>
          <a:bodyPr wrap="square">
            <a:spAutoFit/>
          </a:bodyPr>
          <a:lstStyle/>
          <a:p>
            <a:pPr algn="just" fontAlgn="base"/>
            <a:endParaRPr lang="pt-BR" sz="1100">
              <a:solidFill>
                <a:srgbClr val="000000"/>
              </a:solidFill>
              <a:latin typeface="Raleway" pitchFamily="2" charset="0"/>
              <a:ea typeface="Lato" panose="020F0502020204030203" pitchFamily="34" charset="0"/>
              <a:cs typeface="Lato" panose="020F0502020204030203" pitchFamily="34" charset="0"/>
            </a:endParaRPr>
          </a:p>
          <a:p>
            <a:pPr algn="just" fontAlgn="base"/>
            <a:r>
              <a:rPr lang="pt-BR" sz="1100">
                <a:solidFill>
                  <a:srgbClr val="000000"/>
                </a:solidFill>
                <a:latin typeface="Raleway" pitchFamily="2" charset="0"/>
                <a:ea typeface="Lato" panose="020F0502020204030203" pitchFamily="34" charset="0"/>
                <a:cs typeface="Lato" panose="020F0502020204030203" pitchFamily="34" charset="0"/>
              </a:rPr>
              <a:t>Em algumas situações autorizadas pela LGPD poderemos manter os seus dados em nossa base, são elas: </a:t>
            </a:r>
          </a:p>
          <a:p>
            <a:pPr marL="171450" indent="-171450" algn="just" fontAlgn="base">
              <a:buFont typeface="Wingdings" panose="05000000000000000000" pitchFamily="2" charset="2"/>
              <a:buChar char="§"/>
            </a:pPr>
            <a:r>
              <a:rPr lang="pt-BR" sz="1100" b="0" i="0">
                <a:solidFill>
                  <a:srgbClr val="000000"/>
                </a:solidFill>
                <a:effectLst/>
                <a:latin typeface="Raleway" pitchFamily="2" charset="0"/>
                <a:ea typeface="Lato" panose="020F0502020204030203" pitchFamily="34" charset="0"/>
                <a:cs typeface="Lato" panose="020F0502020204030203" pitchFamily="34" charset="0"/>
              </a:rPr>
              <a:t>cumprimento de obrigação legal ou regulatória pelo controlador;</a:t>
            </a:r>
          </a:p>
          <a:p>
            <a:pPr marL="171450" indent="-171450" algn="just" fontAlgn="base">
              <a:buFont typeface="Wingdings" panose="05000000000000000000" pitchFamily="2" charset="2"/>
              <a:buChar char="§"/>
            </a:pPr>
            <a:r>
              <a:rPr lang="pt-BR" sz="1100" b="0" i="0">
                <a:solidFill>
                  <a:srgbClr val="000000"/>
                </a:solidFill>
                <a:effectLst/>
                <a:latin typeface="Raleway" pitchFamily="2" charset="0"/>
                <a:ea typeface="Lato" panose="020F0502020204030203" pitchFamily="34" charset="0"/>
                <a:cs typeface="Lato" panose="020F0502020204030203" pitchFamily="34" charset="0"/>
              </a:rPr>
              <a:t> estudo por órgão de pesquisa, garantida, sempre que possível, a anonimização dos dados pessoais;</a:t>
            </a:r>
            <a:endParaRPr lang="pt-BR" sz="1100">
              <a:solidFill>
                <a:srgbClr val="000000"/>
              </a:solidFill>
              <a:latin typeface="Raleway" pitchFamily="2" charset="0"/>
              <a:ea typeface="Lato" panose="020F0502020204030203" pitchFamily="34" charset="0"/>
              <a:cs typeface="Lato" panose="020F0502020204030203" pitchFamily="34" charset="0"/>
            </a:endParaRPr>
          </a:p>
          <a:p>
            <a:pPr marL="171450" indent="-171450" algn="just" fontAlgn="base">
              <a:buFont typeface="Wingdings" panose="05000000000000000000" pitchFamily="2" charset="2"/>
              <a:buChar char="§"/>
            </a:pPr>
            <a:r>
              <a:rPr lang="pt-BR" sz="1100" b="0" i="0">
                <a:solidFill>
                  <a:srgbClr val="000000"/>
                </a:solidFill>
                <a:effectLst/>
                <a:latin typeface="Raleway" pitchFamily="2" charset="0"/>
                <a:ea typeface="Lato" panose="020F0502020204030203" pitchFamily="34" charset="0"/>
                <a:cs typeface="Lato" panose="020F0502020204030203" pitchFamily="34" charset="0"/>
              </a:rPr>
              <a:t>transferência a terceiro, desde que respeitados os requisitos de tratamento de dados dispostos nesta Lei;</a:t>
            </a:r>
          </a:p>
          <a:p>
            <a:pPr marL="171450" indent="-171450" algn="just" fontAlgn="base">
              <a:buFont typeface="Wingdings" panose="05000000000000000000" pitchFamily="2" charset="2"/>
              <a:buChar char="§"/>
            </a:pPr>
            <a:r>
              <a:rPr lang="pt-BR" sz="1100" b="0" i="0">
                <a:solidFill>
                  <a:srgbClr val="000000"/>
                </a:solidFill>
                <a:effectLst/>
                <a:latin typeface="Raleway" pitchFamily="2" charset="0"/>
                <a:ea typeface="Lato" panose="020F0502020204030203" pitchFamily="34" charset="0"/>
                <a:cs typeface="Lato" panose="020F0502020204030203" pitchFamily="34" charset="0"/>
              </a:rPr>
              <a:t>uso exclusivo do controlador, vedado seu acesso por terceiro, e desde que anonimizados os dados</a:t>
            </a:r>
            <a:r>
              <a:rPr lang="pt-BR" sz="1100">
                <a:solidFill>
                  <a:srgbClr val="000000"/>
                </a:solidFill>
                <a:latin typeface="Raleway" pitchFamily="2" charset="0"/>
                <a:ea typeface="Lato" panose="020F0502020204030203" pitchFamily="34" charset="0"/>
                <a:cs typeface="Lato" panose="020F0502020204030203" pitchFamily="34" charset="0"/>
              </a:rPr>
              <a:t>.</a:t>
            </a:r>
          </a:p>
        </p:txBody>
      </p:sp>
      <p:sp>
        <p:nvSpPr>
          <p:cNvPr id="39" name="Retângulo 38">
            <a:extLst>
              <a:ext uri="{FF2B5EF4-FFF2-40B4-BE49-F238E27FC236}">
                <a16:creationId xmlns:a16="http://schemas.microsoft.com/office/drawing/2014/main" id="{68F60DDF-94C6-B7FF-2107-4FA5FABAAF5E}"/>
              </a:ext>
            </a:extLst>
          </p:cNvPr>
          <p:cNvSpPr/>
          <p:nvPr/>
        </p:nvSpPr>
        <p:spPr>
          <a:xfrm>
            <a:off x="656627" y="6572228"/>
            <a:ext cx="6374468" cy="3129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40" name="CaixaDeTexto 39">
            <a:extLst>
              <a:ext uri="{FF2B5EF4-FFF2-40B4-BE49-F238E27FC236}">
                <a16:creationId xmlns:a16="http://schemas.microsoft.com/office/drawing/2014/main" id="{A12ABD27-97CA-3B86-A9BA-1FC01D3FBFC6}"/>
              </a:ext>
            </a:extLst>
          </p:cNvPr>
          <p:cNvSpPr txBox="1"/>
          <p:nvPr/>
        </p:nvSpPr>
        <p:spPr>
          <a:xfrm>
            <a:off x="675177" y="6589759"/>
            <a:ext cx="5657384" cy="281764"/>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Em qual situação nós não excluiremos os seus dados?</a:t>
            </a:r>
          </a:p>
        </p:txBody>
      </p:sp>
      <p:sp>
        <p:nvSpPr>
          <p:cNvPr id="4" name="Espaço Reservado para Número de Slide 3">
            <a:extLst>
              <a:ext uri="{FF2B5EF4-FFF2-40B4-BE49-F238E27FC236}">
                <a16:creationId xmlns:a16="http://schemas.microsoft.com/office/drawing/2014/main" id="{29A12EA0-3F0A-994E-AEA6-A1FCC203D685}"/>
              </a:ext>
            </a:extLst>
          </p:cNvPr>
          <p:cNvSpPr>
            <a:spLocks noGrp="1"/>
          </p:cNvSpPr>
          <p:nvPr>
            <p:ph type="sldNum" sz="quarter" idx="12"/>
          </p:nvPr>
        </p:nvSpPr>
        <p:spPr/>
        <p:txBody>
          <a:bodyPr/>
          <a:lstStyle/>
          <a:p>
            <a:fld id="{48FBDD97-F419-4908-878B-961032D011FC}" type="slidenum">
              <a:rPr lang="pt-BR" smtClean="0"/>
              <a:t>12</a:t>
            </a:fld>
            <a:endParaRPr lang="pt-BR"/>
          </a:p>
        </p:txBody>
      </p:sp>
      <p:sp>
        <p:nvSpPr>
          <p:cNvPr id="17" name="Espaço Reservado para Rodapé 1">
            <a:extLst>
              <a:ext uri="{FF2B5EF4-FFF2-40B4-BE49-F238E27FC236}">
                <a16:creationId xmlns:a16="http://schemas.microsoft.com/office/drawing/2014/main" id="{4AF94822-B1C3-34E7-71A4-63336C00479C}"/>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22" name="CaixaDeTexto 21">
            <a:extLst>
              <a:ext uri="{FF2B5EF4-FFF2-40B4-BE49-F238E27FC236}">
                <a16:creationId xmlns:a16="http://schemas.microsoft.com/office/drawing/2014/main" id="{ACDFB4CB-55D3-E640-B4A9-038B200456E8}"/>
              </a:ext>
            </a:extLst>
          </p:cNvPr>
          <p:cNvSpPr txBox="1"/>
          <p:nvPr/>
        </p:nvSpPr>
        <p:spPr>
          <a:xfrm>
            <a:off x="656626" y="8957893"/>
            <a:ext cx="6369245" cy="938719"/>
          </a:xfrm>
          <a:prstGeom prst="rect">
            <a:avLst/>
          </a:prstGeom>
          <a:solidFill>
            <a:schemeClr val="bg2"/>
          </a:solidFill>
        </p:spPr>
        <p:txBody>
          <a:bodyPr wrap="square">
            <a:spAutoFit/>
          </a:bodyPr>
          <a:lstStyle/>
          <a:p>
            <a:pPr algn="just" fontAlgn="base"/>
            <a:r>
              <a:rPr lang="pt-BR" sz="1100">
                <a:solidFill>
                  <a:srgbClr val="000000"/>
                </a:solidFill>
                <a:latin typeface="Raleway" pitchFamily="2" charset="0"/>
              </a:rPr>
              <a:t> </a:t>
            </a:r>
          </a:p>
          <a:p>
            <a:pPr algn="just" fontAlgn="base"/>
            <a:r>
              <a:rPr lang="pt-BR" sz="1100">
                <a:solidFill>
                  <a:srgbClr val="000000"/>
                </a:solidFill>
                <a:latin typeface="Raleway" pitchFamily="2" charset="0"/>
              </a:rPr>
              <a:t>Em caso de incidente de segurança com os seus dados pessoais que gerem riscos ou danos relevantes a você, nos comprometemos a informá-lo o mais breve possível com as medidas disponíveis para diminuir ou impedir que seus dados sejam utilizados indevidamente por terceiros ou criminosos.</a:t>
            </a:r>
          </a:p>
        </p:txBody>
      </p:sp>
      <p:sp>
        <p:nvSpPr>
          <p:cNvPr id="26" name="Retângulo 25">
            <a:extLst>
              <a:ext uri="{FF2B5EF4-FFF2-40B4-BE49-F238E27FC236}">
                <a16:creationId xmlns:a16="http://schemas.microsoft.com/office/drawing/2014/main" id="{096BC19B-715A-7542-3E66-1FF8A74E8E22}"/>
              </a:ext>
            </a:extLst>
          </p:cNvPr>
          <p:cNvSpPr/>
          <p:nvPr/>
        </p:nvSpPr>
        <p:spPr>
          <a:xfrm>
            <a:off x="661849" y="8768980"/>
            <a:ext cx="6369245" cy="31174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Raleway" pitchFamily="2" charset="0"/>
            </a:endParaRPr>
          </a:p>
        </p:txBody>
      </p:sp>
      <p:sp>
        <p:nvSpPr>
          <p:cNvPr id="28" name="CaixaDeTexto 27">
            <a:extLst>
              <a:ext uri="{FF2B5EF4-FFF2-40B4-BE49-F238E27FC236}">
                <a16:creationId xmlns:a16="http://schemas.microsoft.com/office/drawing/2014/main" id="{D905493C-C46E-C7D3-B985-9CB6FA196285}"/>
              </a:ext>
            </a:extLst>
          </p:cNvPr>
          <p:cNvSpPr txBox="1"/>
          <p:nvPr/>
        </p:nvSpPr>
        <p:spPr>
          <a:xfrm>
            <a:off x="675177" y="8782869"/>
            <a:ext cx="5308528" cy="276999"/>
          </a:xfrm>
          <a:prstGeom prst="rect">
            <a:avLst/>
          </a:prstGeom>
          <a:noFill/>
        </p:spPr>
        <p:txBody>
          <a:bodyPr wrap="square">
            <a:spAutoFit/>
          </a:bodyPr>
          <a:lstStyle/>
          <a:p>
            <a:pPr algn="just" rtl="0" fontAlgn="base"/>
            <a:r>
              <a:rPr lang="pt-BR" sz="1200" b="1" i="0">
                <a:solidFill>
                  <a:schemeClr val="bg1"/>
                </a:solidFill>
                <a:effectLst/>
                <a:latin typeface="Raleway" pitchFamily="2" charset="0"/>
              </a:rPr>
              <a:t>Como atuamos em casos de Incidente de Segurança? </a:t>
            </a:r>
          </a:p>
        </p:txBody>
      </p:sp>
    </p:spTree>
    <p:extLst>
      <p:ext uri="{BB962C8B-B14F-4D97-AF65-F5344CB8AC3E}">
        <p14:creationId xmlns:p14="http://schemas.microsoft.com/office/powerpoint/2010/main" val="355557766"/>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m 17" descr="Uma imagem contendo Interface gráfica do usuário&#10;&#10;Descrição gerada automaticamente">
            <a:extLst>
              <a:ext uri="{FF2B5EF4-FFF2-40B4-BE49-F238E27FC236}">
                <a16:creationId xmlns:a16="http://schemas.microsoft.com/office/drawing/2014/main" id="{A2BAA241-DAD3-27FA-FEF5-E260606620A6}"/>
              </a:ext>
            </a:extLst>
          </p:cNvPr>
          <p:cNvPicPr>
            <a:picLocks noChangeAspect="1"/>
          </p:cNvPicPr>
          <p:nvPr/>
        </p:nvPicPr>
        <p:blipFill rotWithShape="1">
          <a:blip r:embed="rId3">
            <a:extLst>
              <a:ext uri="{28A0092B-C50C-407E-A947-70E740481C1C}">
                <a14:useLocalDpi xmlns:a14="http://schemas.microsoft.com/office/drawing/2010/main" val="0"/>
              </a:ext>
            </a:extLst>
          </a:blip>
          <a:srcRect l="22022" t="18215" r="23583" b="16035"/>
          <a:stretch/>
        </p:blipFill>
        <p:spPr>
          <a:xfrm>
            <a:off x="5769023" y="5027208"/>
            <a:ext cx="1405288" cy="1698642"/>
          </a:xfrm>
          <a:prstGeom prst="rect">
            <a:avLst/>
          </a:prstGeom>
        </p:spPr>
      </p:pic>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t>2</a:t>
            </a:fld>
            <a:endParaRPr lang="pt-BR"/>
          </a:p>
        </p:txBody>
      </p:sp>
      <p:sp>
        <p:nvSpPr>
          <p:cNvPr id="64" name="Espaço Reservado para Rodapé 1">
            <a:extLst>
              <a:ext uri="{FF2B5EF4-FFF2-40B4-BE49-F238E27FC236}">
                <a16:creationId xmlns:a16="http://schemas.microsoft.com/office/drawing/2014/main" id="{E8211FE3-64EC-51D2-B2F9-AD747B81F8E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1944" y="-2345639"/>
            <a:ext cx="556060" cy="7039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5" y="973089"/>
            <a:ext cx="6121937"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1. O compromisso que estabelecemos com você </a:t>
            </a:r>
          </a:p>
        </p:txBody>
      </p:sp>
      <p:sp>
        <p:nvSpPr>
          <p:cNvPr id="20" name="CaixaDeTexto 19">
            <a:extLst>
              <a:ext uri="{FF2B5EF4-FFF2-40B4-BE49-F238E27FC236}">
                <a16:creationId xmlns:a16="http://schemas.microsoft.com/office/drawing/2014/main" id="{82C9408D-1E11-FCC6-CE7F-DA6B8A73F2A0}"/>
              </a:ext>
            </a:extLst>
          </p:cNvPr>
          <p:cNvSpPr txBox="1"/>
          <p:nvPr/>
        </p:nvSpPr>
        <p:spPr>
          <a:xfrm>
            <a:off x="447673" y="2583069"/>
            <a:ext cx="6588763" cy="1565685"/>
          </a:xfrm>
          <a:prstGeom prst="rect">
            <a:avLst/>
          </a:prstGeom>
          <a:noFill/>
        </p:spPr>
        <p:txBody>
          <a:bodyPr wrap="square" lIns="91440" tIns="45720" rIns="91440" bIns="45720" anchor="t">
            <a:spAutoFit/>
          </a:bodyPr>
          <a:lstStyle/>
          <a:p>
            <a:pPr algn="just">
              <a:lnSpc>
                <a:spcPct val="107000"/>
              </a:lnSpc>
              <a:spcAft>
                <a:spcPts val="800"/>
              </a:spcAft>
            </a:pPr>
            <a:r>
              <a:rPr lang="pt-BR" sz="1200" dirty="0">
                <a:latin typeface="Raleway"/>
                <a:ea typeface="Lato"/>
                <a:cs typeface="Lato"/>
              </a:rPr>
              <a:t>O </a:t>
            </a:r>
            <a:r>
              <a:rPr kumimoji="0" lang="pt-BR" sz="1200" b="1" u="none" strike="noStrike" kern="1200" cap="none" spc="0" normalizeH="0" baseline="0" noProof="0" dirty="0">
                <a:ln>
                  <a:noFill/>
                </a:ln>
                <a:effectLst/>
                <a:uLnTx/>
                <a:uFillTx/>
                <a:latin typeface="Raleway"/>
                <a:ea typeface="Lato"/>
                <a:cs typeface="Lato"/>
              </a:rPr>
              <a:t>Laboratório Anchieta </a:t>
            </a:r>
            <a:r>
              <a:rPr lang="pt-BR" sz="1200" dirty="0">
                <a:latin typeface="Raleway"/>
                <a:ea typeface="Lato"/>
                <a:cs typeface="Lato"/>
              </a:rPr>
              <a:t>trata os seus dados pessoais sempre com objetivo de oferecer o melhor serviço, produto e/ou experiência para você, garantindo que o seu uso ocorra com estrita observância da lei e das boas práticas de segurança da informação.  </a:t>
            </a:r>
            <a:endParaRPr lang="pt-BR" sz="1200" dirty="0">
              <a:effectLst/>
              <a:latin typeface="Raleway" pitchFamily="2" charset="0"/>
              <a:ea typeface="Lato" panose="020F0502020204030203" pitchFamily="34" charset="0"/>
              <a:cs typeface="Lato" panose="020F0502020204030203" pitchFamily="34" charset="0"/>
            </a:endParaRPr>
          </a:p>
          <a:p>
            <a:pPr algn="just">
              <a:lnSpc>
                <a:spcPct val="107000"/>
              </a:lnSpc>
              <a:spcAft>
                <a:spcPts val="800"/>
              </a:spcAft>
            </a:pPr>
            <a:r>
              <a:rPr lang="pt-BR" sz="1200" dirty="0">
                <a:latin typeface="Raleway"/>
                <a:ea typeface="Lato"/>
                <a:cs typeface="Lato"/>
              </a:rPr>
              <a:t>Para que isso seja possível, contamos com um programa de privacidade e governança de dados contínuo e permanente, gerenciado por um Comitê de Privacidade e Proteção de Dados e apoiado pelo Encarregado de Proteção de Dados (DPO)</a:t>
            </a:r>
            <a:r>
              <a:rPr lang="pt-BR" sz="1200" dirty="0">
                <a:effectLst/>
                <a:latin typeface="Raleway"/>
                <a:ea typeface="Lato"/>
                <a:cs typeface="Lato"/>
              </a:rPr>
              <a:t>, que é o elo entre nós, você e a Autoridade Nacional de Proteção de Dados (ANPD).</a:t>
            </a:r>
            <a:r>
              <a:rPr lang="pt-BR" sz="1200" dirty="0">
                <a:latin typeface="Raleway"/>
                <a:ea typeface="Lato"/>
                <a:cs typeface="Lato"/>
              </a:rPr>
              <a:t> </a:t>
            </a:r>
            <a:endParaRPr lang="pt-BR" sz="1200" dirty="0">
              <a:effectLst/>
              <a:latin typeface="Raleway" pitchFamily="2" charset="0"/>
              <a:ea typeface="Lato" panose="020F0502020204030203" pitchFamily="34" charset="0"/>
              <a:cs typeface="Lato" panose="020F0502020204030203" pitchFamily="34" charset="0"/>
            </a:endParaRPr>
          </a:p>
        </p:txBody>
      </p:sp>
      <p:sp>
        <p:nvSpPr>
          <p:cNvPr id="21" name="CaixaDeTexto 20">
            <a:extLst>
              <a:ext uri="{FF2B5EF4-FFF2-40B4-BE49-F238E27FC236}">
                <a16:creationId xmlns:a16="http://schemas.microsoft.com/office/drawing/2014/main" id="{52AFE703-99DB-C90B-8A9B-C78B4F59A84F}"/>
              </a:ext>
            </a:extLst>
          </p:cNvPr>
          <p:cNvSpPr txBox="1"/>
          <p:nvPr/>
        </p:nvSpPr>
        <p:spPr>
          <a:xfrm>
            <a:off x="447674" y="1660014"/>
            <a:ext cx="6592273" cy="870238"/>
          </a:xfrm>
          <a:prstGeom prst="rect">
            <a:avLst/>
          </a:prstGeom>
          <a:noFill/>
        </p:spPr>
        <p:txBody>
          <a:bodyPr wrap="square" lIns="91440" tIns="45720" rIns="91440" bIns="45720" anchor="t">
            <a:spAutoFit/>
          </a:bodyPr>
          <a:lstStyle/>
          <a:p>
            <a:pPr algn="just">
              <a:lnSpc>
                <a:spcPct val="107000"/>
              </a:lnSpc>
              <a:spcAft>
                <a:spcPts val="800"/>
              </a:spcAft>
              <a:defRPr/>
            </a:pPr>
            <a:r>
              <a:rPr kumimoji="0" lang="pt-BR" sz="1200" b="0" i="0" u="none" strike="noStrike" kern="1200" cap="none" spc="0" normalizeH="0" baseline="0" noProof="0">
                <a:ln>
                  <a:noFill/>
                </a:ln>
                <a:effectLst/>
                <a:uLnTx/>
                <a:uFillTx/>
                <a:latin typeface="Raleway" pitchFamily="2" charset="0"/>
                <a:ea typeface="Lato"/>
                <a:cs typeface="Lato"/>
              </a:rPr>
              <a:t>Nós levamos a sério o compromisso em proteger e respeitar o seu direito à privacidade e a proteção de dados, reconhecidos como direitos fundamentais pela Constituição Federal de 1988, sendo, portanto, </a:t>
            </a:r>
            <a:r>
              <a:rPr kumimoji="0" lang="pt-BR" sz="1200" b="1" i="0" u="none" strike="noStrike" kern="1200" cap="none" spc="0" normalizeH="0" baseline="0" noProof="0">
                <a:ln>
                  <a:noFill/>
                </a:ln>
                <a:effectLst/>
                <a:uLnTx/>
                <a:uFillTx/>
                <a:latin typeface="Raleway" pitchFamily="2" charset="0"/>
                <a:ea typeface="Lato"/>
                <a:cs typeface="Lato"/>
              </a:rPr>
              <a:t>valores inegociáveis e considerados essenciais em nossa atuação</a:t>
            </a:r>
            <a:r>
              <a:rPr kumimoji="0" lang="pt-BR" sz="1200" b="0" i="0" u="none" strike="noStrike" kern="1200" cap="none" spc="0" normalizeH="0" baseline="0" noProof="0">
                <a:ln>
                  <a:noFill/>
                </a:ln>
                <a:effectLst/>
                <a:uLnTx/>
                <a:uFillTx/>
                <a:latin typeface="Raleway" pitchFamily="2" charset="0"/>
                <a:ea typeface="Lato"/>
                <a:cs typeface="Lato"/>
              </a:rPr>
              <a:t>.</a:t>
            </a:r>
            <a:r>
              <a:rPr lang="pt-BR" sz="1200">
                <a:latin typeface="Raleway" pitchFamily="2" charset="0"/>
                <a:ea typeface="Lato"/>
                <a:cs typeface="Lato"/>
              </a:rPr>
              <a:t> </a:t>
            </a:r>
            <a:endParaRPr lang="pt-BR" sz="1200">
              <a:latin typeface="Raleway" pitchFamily="2" charset="0"/>
            </a:endParaRPr>
          </a:p>
        </p:txBody>
      </p:sp>
      <p:sp>
        <p:nvSpPr>
          <p:cNvPr id="24" name="CaixaDeTexto 23">
            <a:extLst>
              <a:ext uri="{FF2B5EF4-FFF2-40B4-BE49-F238E27FC236}">
                <a16:creationId xmlns:a16="http://schemas.microsoft.com/office/drawing/2014/main" id="{E2C405B1-15CB-2D9E-6E8E-290C8EFD34A1}"/>
              </a:ext>
            </a:extLst>
          </p:cNvPr>
          <p:cNvSpPr txBox="1"/>
          <p:nvPr/>
        </p:nvSpPr>
        <p:spPr>
          <a:xfrm>
            <a:off x="447673" y="5299078"/>
            <a:ext cx="5284387" cy="1118255"/>
          </a:xfrm>
          <a:prstGeom prst="rect">
            <a:avLst/>
          </a:prstGeom>
          <a:noFill/>
        </p:spPr>
        <p:txBody>
          <a:bodyPr wrap="square" lIns="91440" tIns="45720" rIns="91440" bIns="45720" anchor="t">
            <a:spAutoFit/>
          </a:bodyPr>
          <a:lstStyle/>
          <a:p>
            <a:pPr algn="just">
              <a:spcAft>
                <a:spcPts val="800"/>
              </a:spcAft>
              <a:defRPr/>
            </a:pPr>
            <a:r>
              <a:rPr lang="pt-BR" sz="1200" dirty="0">
                <a:latin typeface="Raleway"/>
                <a:ea typeface="Lato"/>
                <a:cs typeface="Lato"/>
              </a:rPr>
              <a:t>Em caso de discordância quanto aos termos desse aviso, ou sobre o tratamento dos seus dados, disponibilizamos nosso canal de privacidade dentro da plataforma </a:t>
            </a:r>
            <a:r>
              <a:rPr lang="pt-BR" sz="1200" dirty="0" err="1">
                <a:latin typeface="Raleway"/>
                <a:ea typeface="Lato"/>
                <a:cs typeface="Lato"/>
              </a:rPr>
              <a:t>MeResponda</a:t>
            </a:r>
            <a:r>
              <a:rPr lang="pt-BR" sz="1200" dirty="0">
                <a:latin typeface="Raleway"/>
                <a:ea typeface="Lato"/>
                <a:cs typeface="Lato"/>
              </a:rPr>
              <a:t>!, onde poderá exercer seus direitos, clicando no botão ao lado ou no link abaixo:</a:t>
            </a:r>
            <a:endParaRPr lang="pt-BR" dirty="0">
              <a:latin typeface="Raleway"/>
              <a:ea typeface="Lato"/>
              <a:cs typeface="Lato"/>
            </a:endParaRPr>
          </a:p>
          <a:p>
            <a:pPr marL="0" marR="0" lvl="0" indent="0" algn="just" defTabSz="914400" rtl="0" eaLnBrk="1" fontAlgn="auto" latinLnBrk="0" hangingPunct="1">
              <a:spcBef>
                <a:spcPts val="0"/>
              </a:spcBef>
              <a:spcAft>
                <a:spcPts val="800"/>
              </a:spcAft>
              <a:buClrTx/>
              <a:buSzTx/>
              <a:buFontTx/>
              <a:buNone/>
              <a:tabLst/>
              <a:defRPr/>
            </a:pPr>
            <a:r>
              <a:rPr lang="pt-BR" sz="1200" b="1" dirty="0">
                <a:highlight>
                  <a:srgbClr val="FFFFFF"/>
                </a:highlight>
                <a:latin typeface="Raleway"/>
                <a:ea typeface="Lato"/>
                <a:cs typeface="Lato"/>
              </a:rPr>
              <a:t>https://app.meresponda.com/privacidade/laboratorio-anchieta</a:t>
            </a:r>
            <a:endParaRPr lang="pt-BR" sz="1200" b="1" dirty="0">
              <a:highlight>
                <a:srgbClr val="FFFF00"/>
              </a:highlight>
              <a:latin typeface="Raleway"/>
              <a:ea typeface="Lato"/>
              <a:cs typeface="Lato"/>
            </a:endParaRPr>
          </a:p>
        </p:txBody>
      </p:sp>
      <p:sp>
        <p:nvSpPr>
          <p:cNvPr id="29" name="CaixaDeTexto 28">
            <a:extLst>
              <a:ext uri="{FF2B5EF4-FFF2-40B4-BE49-F238E27FC236}">
                <a16:creationId xmlns:a16="http://schemas.microsoft.com/office/drawing/2014/main" id="{B01B09E2-500F-E6AE-F98A-CA41A41525F4}"/>
              </a:ext>
            </a:extLst>
          </p:cNvPr>
          <p:cNvSpPr txBox="1"/>
          <p:nvPr/>
        </p:nvSpPr>
        <p:spPr>
          <a:xfrm>
            <a:off x="447673" y="4462828"/>
            <a:ext cx="6121939" cy="400110"/>
          </a:xfrm>
          <a:prstGeom prst="rect">
            <a:avLst/>
          </a:prstGeom>
          <a:noFill/>
        </p:spPr>
        <p:txBody>
          <a:bodyPr wrap="square" rtlCol="0">
            <a:spAutoFit/>
          </a:bodyPr>
          <a:lstStyle/>
          <a:p>
            <a:r>
              <a:rPr lang="pt-BR" sz="2000" b="1">
                <a:latin typeface="Raleway" pitchFamily="2" charset="0"/>
                <a:cs typeface="Arial" panose="020B0604020202020204" pitchFamily="34" charset="0"/>
              </a:rPr>
              <a:t>Temos um canal para você exercer seus direitos</a:t>
            </a:r>
          </a:p>
        </p:txBody>
      </p:sp>
      <p:cxnSp>
        <p:nvCxnSpPr>
          <p:cNvPr id="32" name="Conector reto 31">
            <a:extLst>
              <a:ext uri="{FF2B5EF4-FFF2-40B4-BE49-F238E27FC236}">
                <a16:creationId xmlns:a16="http://schemas.microsoft.com/office/drawing/2014/main" id="{ABAFBEA5-BCEB-12F0-3060-829D0732D26D}"/>
              </a:ext>
            </a:extLst>
          </p:cNvPr>
          <p:cNvCxnSpPr>
            <a:cxnSpLocks/>
          </p:cNvCxnSpPr>
          <p:nvPr/>
        </p:nvCxnSpPr>
        <p:spPr>
          <a:xfrm>
            <a:off x="-19151" y="4880589"/>
            <a:ext cx="6588763"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385019DF-51B4-08CC-86A9-7C1768E6B738}"/>
              </a:ext>
            </a:extLst>
          </p:cNvPr>
          <p:cNvCxnSpPr>
            <a:cxnSpLocks/>
          </p:cNvCxnSpPr>
          <p:nvPr/>
        </p:nvCxnSpPr>
        <p:spPr>
          <a:xfrm>
            <a:off x="-13648" y="7425955"/>
            <a:ext cx="6569612"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D89B2DD6-617A-0EFB-AE13-4C9F0B79611C}"/>
              </a:ext>
            </a:extLst>
          </p:cNvPr>
          <p:cNvSpPr txBox="1"/>
          <p:nvPr/>
        </p:nvSpPr>
        <p:spPr>
          <a:xfrm>
            <a:off x="470654" y="6974503"/>
            <a:ext cx="6098958" cy="400110"/>
          </a:xfrm>
          <a:prstGeom prst="rect">
            <a:avLst/>
          </a:prstGeom>
          <a:noFill/>
        </p:spPr>
        <p:txBody>
          <a:bodyPr wrap="square" rtlCol="0">
            <a:spAutoFit/>
          </a:bodyPr>
          <a:lstStyle/>
          <a:p>
            <a:r>
              <a:rPr lang="pt-BR" sz="2000" b="1">
                <a:latin typeface="Raleway" pitchFamily="2" charset="0"/>
                <a:cs typeface="Arial" panose="020B0604020202020204" pitchFamily="34" charset="0"/>
              </a:rPr>
              <a:t>Tire suas dúvidas com a nossa encarregada</a:t>
            </a:r>
          </a:p>
        </p:txBody>
      </p:sp>
      <p:pic>
        <p:nvPicPr>
          <p:cNvPr id="16" name="Imagem 15" descr="Desenho de um cachorro&#10;&#10;Descrição gerada automaticamente com confiança média">
            <a:extLst>
              <a:ext uri="{FF2B5EF4-FFF2-40B4-BE49-F238E27FC236}">
                <a16:creationId xmlns:a16="http://schemas.microsoft.com/office/drawing/2014/main" id="{4C01DC33-6EBC-F3D9-0992-93936C22B7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232" y="7736845"/>
            <a:ext cx="1418948" cy="256306"/>
          </a:xfrm>
          <a:prstGeom prst="rect">
            <a:avLst/>
          </a:prstGeom>
        </p:spPr>
      </p:pic>
      <p:pic>
        <p:nvPicPr>
          <p:cNvPr id="6" name="Imagem 5" descr="Desenho de pessoa com relógio no topo&#10;&#10;Descrição gerada automaticamente com confiança baixa">
            <a:extLst>
              <a:ext uri="{FF2B5EF4-FFF2-40B4-BE49-F238E27FC236}">
                <a16:creationId xmlns:a16="http://schemas.microsoft.com/office/drawing/2014/main" id="{185A7CDC-3E7E-A71E-E450-2C9E008F59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654" y="8164684"/>
            <a:ext cx="1664694" cy="1662688"/>
          </a:xfrm>
          <a:prstGeom prst="rect">
            <a:avLst/>
          </a:prstGeom>
        </p:spPr>
      </p:pic>
      <p:sp>
        <p:nvSpPr>
          <p:cNvPr id="22" name="Retângulo 21">
            <a:extLst>
              <a:ext uri="{FF2B5EF4-FFF2-40B4-BE49-F238E27FC236}">
                <a16:creationId xmlns:a16="http://schemas.microsoft.com/office/drawing/2014/main" id="{7CA03418-5CA7-2408-1036-1F5705648D88}"/>
              </a:ext>
            </a:extLst>
          </p:cNvPr>
          <p:cNvSpPr/>
          <p:nvPr/>
        </p:nvSpPr>
        <p:spPr>
          <a:xfrm>
            <a:off x="2457288" y="8576615"/>
            <a:ext cx="4579148" cy="1292662"/>
          </a:xfrm>
          <a:prstGeom prst="rect">
            <a:avLst/>
          </a:prstGeom>
          <a:noFill/>
        </p:spPr>
        <p:txBody>
          <a:bodyPr wrap="square" rtlCol="0">
            <a:spAutoFit/>
          </a:bodyPr>
          <a:lstStyle/>
          <a:p>
            <a:pPr algn="just">
              <a:spcBef>
                <a:spcPts val="600"/>
              </a:spcBef>
              <a:spcAft>
                <a:spcPts val="600"/>
              </a:spcAft>
            </a:pPr>
            <a:r>
              <a:rPr lang="pt-BR" sz="1200" b="1" dirty="0">
                <a:solidFill>
                  <a:schemeClr val="tx1">
                    <a:lumMod val="85000"/>
                    <a:lumOff val="15000"/>
                  </a:schemeClr>
                </a:solidFill>
                <a:latin typeface="Raleway" pitchFamily="2" charset="0"/>
                <a:cs typeface="Arial" panose="020B0604020202020204" pitchFamily="34" charset="0"/>
              </a:rPr>
              <a:t>[Cliente Seusdados] Consultoria em Gestão de Dados LTDA.</a:t>
            </a:r>
          </a:p>
          <a:p>
            <a:pPr algn="just">
              <a:spcBef>
                <a:spcPts val="600"/>
              </a:spcBef>
              <a:spcAft>
                <a:spcPts val="600"/>
              </a:spcAft>
            </a:pPr>
            <a:r>
              <a:rPr lang="pt-BR" sz="1200" b="1" dirty="0">
                <a:solidFill>
                  <a:schemeClr val="tx1">
                    <a:lumMod val="85000"/>
                    <a:lumOff val="15000"/>
                  </a:schemeClr>
                </a:solidFill>
                <a:latin typeface="Raleway" pitchFamily="2" charset="0"/>
                <a:cs typeface="Arial" panose="020B0604020202020204" pitchFamily="34" charset="0"/>
              </a:rPr>
              <a:t>CNPJ:	33.899.116/0001-63</a:t>
            </a:r>
          </a:p>
          <a:p>
            <a:pPr algn="just">
              <a:spcBef>
                <a:spcPts val="600"/>
              </a:spcBef>
              <a:spcAft>
                <a:spcPts val="600"/>
              </a:spcAft>
            </a:pPr>
            <a:r>
              <a:rPr lang="pt-BR" sz="1200" b="1" dirty="0">
                <a:solidFill>
                  <a:schemeClr val="tx1">
                    <a:lumMod val="85000"/>
                    <a:lumOff val="15000"/>
                  </a:schemeClr>
                </a:solidFill>
                <a:latin typeface="Raleway" pitchFamily="2" charset="0"/>
                <a:cs typeface="Arial" panose="020B0604020202020204" pitchFamily="34" charset="0"/>
              </a:rPr>
              <a:t>Telefone:	+55 11 4040 5552</a:t>
            </a:r>
          </a:p>
          <a:p>
            <a:pPr algn="just">
              <a:spcBef>
                <a:spcPts val="600"/>
              </a:spcBef>
              <a:spcAft>
                <a:spcPts val="600"/>
              </a:spcAft>
            </a:pPr>
            <a:r>
              <a:rPr lang="pt-BR" sz="1200" b="1" dirty="0">
                <a:solidFill>
                  <a:schemeClr val="tx1">
                    <a:lumMod val="85000"/>
                    <a:lumOff val="15000"/>
                  </a:schemeClr>
                </a:solidFill>
                <a:latin typeface="Raleway" pitchFamily="2" charset="0"/>
                <a:cs typeface="Arial" panose="020B0604020202020204" pitchFamily="34" charset="0"/>
              </a:rPr>
              <a:t>E-mail:	dpo@seusdados.com</a:t>
            </a:r>
          </a:p>
        </p:txBody>
      </p:sp>
      <p:sp>
        <p:nvSpPr>
          <p:cNvPr id="26" name="CaixaDeTexto 25">
            <a:extLst>
              <a:ext uri="{FF2B5EF4-FFF2-40B4-BE49-F238E27FC236}">
                <a16:creationId xmlns:a16="http://schemas.microsoft.com/office/drawing/2014/main" id="{8E2F64AB-DC83-8981-0289-C70A5E7A8483}"/>
              </a:ext>
            </a:extLst>
          </p:cNvPr>
          <p:cNvSpPr txBox="1"/>
          <p:nvPr/>
        </p:nvSpPr>
        <p:spPr>
          <a:xfrm>
            <a:off x="2457288" y="7645141"/>
            <a:ext cx="4579147" cy="830997"/>
          </a:xfrm>
          <a:prstGeom prst="rect">
            <a:avLst/>
          </a:prstGeom>
          <a:noFill/>
        </p:spPr>
        <p:txBody>
          <a:bodyPr wrap="square">
            <a:spAutoFit/>
          </a:bodyPr>
          <a:lstStyle/>
          <a:p>
            <a:pPr marL="0" marR="0" lvl="0" indent="0" algn="just" defTabSz="914400" rtl="0" eaLnBrk="1" fontAlgn="auto" latinLnBrk="0" hangingPunct="1">
              <a:spcBef>
                <a:spcPts val="0"/>
              </a:spcBef>
              <a:spcAft>
                <a:spcPts val="800"/>
              </a:spcAft>
              <a:buClrTx/>
              <a:buSzTx/>
              <a:buFontTx/>
              <a:buNone/>
              <a:tabLst/>
              <a:defRPr/>
            </a:pPr>
            <a:r>
              <a:rPr lang="pt-BR" sz="1200">
                <a:latin typeface="Raleway" pitchFamily="2" charset="0"/>
                <a:ea typeface="Lato" panose="020F0502020204030203" pitchFamily="34" charset="0"/>
                <a:cs typeface="Lato" panose="020F0502020204030203" pitchFamily="34" charset="0"/>
              </a:rPr>
              <a:t>Nosso programa de proteção de dados pessoais é gerenciado pela nossa DPO (encarregada de proteção de dados), que estará preparada para qualquer esclarecimento, podendo ser contatada nos canais abaixo:</a:t>
            </a:r>
          </a:p>
        </p:txBody>
      </p:sp>
    </p:spTree>
    <p:extLst>
      <p:ext uri="{BB962C8B-B14F-4D97-AF65-F5344CB8AC3E}">
        <p14:creationId xmlns:p14="http://schemas.microsoft.com/office/powerpoint/2010/main" val="3970758823"/>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a:xfrm>
            <a:off x="5334973" y="9927982"/>
            <a:ext cx="1700927" cy="569240"/>
          </a:xfrm>
        </p:spPr>
        <p:txBody>
          <a:bodyPr/>
          <a:lstStyle/>
          <a:p>
            <a:fld id="{48FBDD97-F419-4908-878B-961032D011FC}" type="slidenum">
              <a:rPr lang="pt-BR" smtClean="0"/>
              <a:t>3</a:t>
            </a:fld>
            <a:endParaRPr lang="pt-BR"/>
          </a:p>
        </p:txBody>
      </p:sp>
      <p:sp>
        <p:nvSpPr>
          <p:cNvPr id="64" name="Espaço Reservado para Rodapé 1">
            <a:extLst>
              <a:ext uri="{FF2B5EF4-FFF2-40B4-BE49-F238E27FC236}">
                <a16:creationId xmlns:a16="http://schemas.microsoft.com/office/drawing/2014/main" id="{E8211FE3-64EC-51D2-B2F9-AD747B81F8E8}"/>
              </a:ext>
            </a:extLst>
          </p:cNvPr>
          <p:cNvSpPr>
            <a:spLocks noGrp="1"/>
          </p:cNvSpPr>
          <p:nvPr>
            <p:ph type="ftr" sz="quarter" idx="11"/>
          </p:nvPr>
        </p:nvSpPr>
        <p:spPr>
          <a:xfrm>
            <a:off x="454235" y="9900441"/>
            <a:ext cx="6395263" cy="569240"/>
          </a:xfrm>
        </p:spPr>
        <p:txBody>
          <a:bodyPr/>
          <a:lstStyle/>
          <a:p>
            <a:r>
              <a:rPr lang="pt-BR"/>
              <a:t>_________________________________________________________________________________________________</a:t>
            </a: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5" y="972188"/>
            <a:ext cx="6121937"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2. Você deve saber que</a:t>
            </a:r>
          </a:p>
        </p:txBody>
      </p:sp>
      <p:sp>
        <p:nvSpPr>
          <p:cNvPr id="29" name="CaixaDeTexto 28">
            <a:extLst>
              <a:ext uri="{FF2B5EF4-FFF2-40B4-BE49-F238E27FC236}">
                <a16:creationId xmlns:a16="http://schemas.microsoft.com/office/drawing/2014/main" id="{B01B09E2-500F-E6AE-F98A-CA41A41525F4}"/>
              </a:ext>
            </a:extLst>
          </p:cNvPr>
          <p:cNvSpPr txBox="1"/>
          <p:nvPr/>
        </p:nvSpPr>
        <p:spPr>
          <a:xfrm>
            <a:off x="510712" y="5692036"/>
            <a:ext cx="1415040" cy="400110"/>
          </a:xfrm>
          <a:prstGeom prst="rect">
            <a:avLst/>
          </a:prstGeom>
          <a:noFill/>
        </p:spPr>
        <p:txBody>
          <a:bodyPr wrap="square" rtlCol="0">
            <a:spAutoFit/>
          </a:bodyPr>
          <a:lstStyle/>
          <a:p>
            <a:r>
              <a:rPr lang="pt-BR" sz="2000" b="1">
                <a:latin typeface="Raleway" pitchFamily="2" charset="0"/>
                <a:cs typeface="Arial" panose="020B0604020202020204" pitchFamily="34" charset="0"/>
              </a:rPr>
              <a:t>Exceções:</a:t>
            </a:r>
          </a:p>
        </p:txBody>
      </p:sp>
      <p:sp>
        <p:nvSpPr>
          <p:cNvPr id="26" name="CaixaDeTexto 25">
            <a:extLst>
              <a:ext uri="{FF2B5EF4-FFF2-40B4-BE49-F238E27FC236}">
                <a16:creationId xmlns:a16="http://schemas.microsoft.com/office/drawing/2014/main" id="{A9B6B179-8F11-9F3E-9B11-51E90F326EDA}"/>
              </a:ext>
            </a:extLst>
          </p:cNvPr>
          <p:cNvSpPr txBox="1"/>
          <p:nvPr/>
        </p:nvSpPr>
        <p:spPr>
          <a:xfrm>
            <a:off x="447674" y="1657861"/>
            <a:ext cx="6588647" cy="277384"/>
          </a:xfrm>
          <a:prstGeom prst="rect">
            <a:avLst/>
          </a:prstGeom>
          <a:noFill/>
        </p:spPr>
        <p:txBody>
          <a:bodyPr wrap="square">
            <a:spAutoFit/>
          </a:bodyPr>
          <a:lstStyle/>
          <a:p>
            <a:pPr algn="just">
              <a:lnSpc>
                <a:spcPct val="107000"/>
              </a:lnSpc>
              <a:spcAft>
                <a:spcPts val="800"/>
              </a:spcAft>
              <a:defRPr/>
            </a:pPr>
            <a:r>
              <a:rPr kumimoji="0" lang="pt-BR" sz="1200" b="1" i="0" u="none" strike="noStrike" kern="1200" cap="none" spc="0" normalizeH="0" baseline="0" noProof="0">
                <a:ln>
                  <a:noFill/>
                </a:ln>
                <a:effectLst/>
                <a:uLnTx/>
                <a:uFillTx/>
                <a:latin typeface="Raleway" pitchFamily="2" charset="0"/>
                <a:ea typeface="Lato" panose="020F0502020204030203" pitchFamily="34" charset="0"/>
                <a:cs typeface="Lato" panose="020F0502020204030203" pitchFamily="34" charset="0"/>
              </a:rPr>
              <a:t>Esse aviso de privacidade se aplica a qualquer cidadão </a:t>
            </a:r>
            <a:r>
              <a:rPr kumimoji="0" lang="pt-BR" sz="1200" b="0" i="0" u="none" strike="noStrike" kern="1200" cap="none" spc="0" normalizeH="0" baseline="0" noProof="0">
                <a:ln>
                  <a:noFill/>
                </a:ln>
                <a:solidFill>
                  <a:prstClr val="black"/>
                </a:solidFill>
                <a:effectLst/>
                <a:uLnTx/>
                <a:uFillTx/>
                <a:latin typeface="Raleway" pitchFamily="2" charset="0"/>
                <a:ea typeface="Lato" panose="020F0502020204030203" pitchFamily="34" charset="0"/>
                <a:cs typeface="Lato" panose="020F0502020204030203" pitchFamily="34" charset="0"/>
              </a:rPr>
              <a:t>que tenha contato com nosso:</a:t>
            </a:r>
          </a:p>
        </p:txBody>
      </p:sp>
      <p:sp>
        <p:nvSpPr>
          <p:cNvPr id="31" name="CaixaDeTexto 30">
            <a:extLst>
              <a:ext uri="{FF2B5EF4-FFF2-40B4-BE49-F238E27FC236}">
                <a16:creationId xmlns:a16="http://schemas.microsoft.com/office/drawing/2014/main" id="{BE14F9ED-366D-6E25-A210-6006DDA4E0E0}"/>
              </a:ext>
            </a:extLst>
          </p:cNvPr>
          <p:cNvSpPr txBox="1"/>
          <p:nvPr/>
        </p:nvSpPr>
        <p:spPr>
          <a:xfrm>
            <a:off x="2346228" y="3579828"/>
            <a:ext cx="932000" cy="261931"/>
          </a:xfrm>
          <a:prstGeom prst="rect">
            <a:avLst/>
          </a:prstGeom>
          <a:noFill/>
        </p:spPr>
        <p:txBody>
          <a:bodyPr wrap="square">
            <a:spAutoFit/>
          </a:bodyPr>
          <a:lstStyle/>
          <a:p>
            <a:pPr algn="ctr">
              <a:lnSpc>
                <a:spcPct val="107000"/>
              </a:lnSpc>
              <a:spcAft>
                <a:spcPts val="800"/>
              </a:spcAft>
              <a:defRPr/>
            </a:pPr>
            <a:r>
              <a:rPr kumimoji="0" lang="pt-BR" sz="1100" i="0" u="none" strike="noStrike" kern="1200" cap="none" spc="0" normalizeH="0" baseline="0" noProof="0">
                <a:ln>
                  <a:noFill/>
                </a:ln>
                <a:effectLst/>
                <a:uLnTx/>
                <a:uFillTx/>
                <a:latin typeface="Raleway" pitchFamily="2" charset="0"/>
                <a:ea typeface="Lato" panose="020F0502020204030203" pitchFamily="34" charset="0"/>
                <a:cs typeface="Lato" panose="020F0502020204030203" pitchFamily="34" charset="0"/>
              </a:rPr>
              <a:t>site</a:t>
            </a:r>
          </a:p>
        </p:txBody>
      </p:sp>
      <p:sp>
        <p:nvSpPr>
          <p:cNvPr id="33" name="CaixaDeTexto 32">
            <a:extLst>
              <a:ext uri="{FF2B5EF4-FFF2-40B4-BE49-F238E27FC236}">
                <a16:creationId xmlns:a16="http://schemas.microsoft.com/office/drawing/2014/main" id="{0B294341-20E8-02A6-B9CD-F945FD11F1E7}"/>
              </a:ext>
            </a:extLst>
          </p:cNvPr>
          <p:cNvSpPr txBox="1"/>
          <p:nvPr/>
        </p:nvSpPr>
        <p:spPr>
          <a:xfrm>
            <a:off x="3683065" y="3585006"/>
            <a:ext cx="1410364" cy="261931"/>
          </a:xfrm>
          <a:prstGeom prst="rect">
            <a:avLst/>
          </a:prstGeom>
          <a:noFill/>
        </p:spPr>
        <p:txBody>
          <a:bodyPr wrap="square">
            <a:spAutoFit/>
          </a:bodyPr>
          <a:lstStyle/>
          <a:p>
            <a:pPr algn="ctr">
              <a:lnSpc>
                <a:spcPct val="107000"/>
              </a:lnSpc>
              <a:spcAft>
                <a:spcPts val="800"/>
              </a:spcAft>
              <a:defRPr/>
            </a:pPr>
            <a:r>
              <a:rPr lang="pt-BR" sz="1100">
                <a:latin typeface="Raleway" pitchFamily="2" charset="0"/>
                <a:ea typeface="Lato" panose="020F0502020204030203" pitchFamily="34" charset="0"/>
                <a:cs typeface="Lato" panose="020F0502020204030203" pitchFamily="34" charset="0"/>
              </a:rPr>
              <a:t>e-commerce</a:t>
            </a:r>
            <a:endParaRPr kumimoji="0" lang="pt-BR" sz="1100" i="0" u="none" strike="noStrike" kern="1200" cap="none" spc="0" normalizeH="0" baseline="0" noProof="0">
              <a:ln>
                <a:noFill/>
              </a:ln>
              <a:effectLst/>
              <a:uLnTx/>
              <a:uFillTx/>
              <a:latin typeface="Raleway" pitchFamily="2" charset="0"/>
              <a:ea typeface="Lato" panose="020F0502020204030203" pitchFamily="34" charset="0"/>
              <a:cs typeface="Lato" panose="020F0502020204030203" pitchFamily="34" charset="0"/>
            </a:endParaRPr>
          </a:p>
        </p:txBody>
      </p:sp>
      <p:sp>
        <p:nvSpPr>
          <p:cNvPr id="34" name="CaixaDeTexto 33">
            <a:extLst>
              <a:ext uri="{FF2B5EF4-FFF2-40B4-BE49-F238E27FC236}">
                <a16:creationId xmlns:a16="http://schemas.microsoft.com/office/drawing/2014/main" id="{E5578FCE-C93B-2D0C-2FC8-2D3D109725EC}"/>
              </a:ext>
            </a:extLst>
          </p:cNvPr>
          <p:cNvSpPr txBox="1"/>
          <p:nvPr/>
        </p:nvSpPr>
        <p:spPr>
          <a:xfrm>
            <a:off x="5320223" y="3580541"/>
            <a:ext cx="1448430" cy="443070"/>
          </a:xfrm>
          <a:prstGeom prst="rect">
            <a:avLst/>
          </a:prstGeom>
          <a:noFill/>
        </p:spPr>
        <p:txBody>
          <a:bodyPr wrap="square">
            <a:spAutoFit/>
          </a:bodyPr>
          <a:lstStyle/>
          <a:p>
            <a:pPr algn="ctr">
              <a:lnSpc>
                <a:spcPct val="107000"/>
              </a:lnSpc>
              <a:spcAft>
                <a:spcPts val="800"/>
              </a:spcAft>
              <a:defRPr/>
            </a:pPr>
            <a:r>
              <a:rPr lang="pt-BR" sz="1100">
                <a:latin typeface="Raleway" pitchFamily="2" charset="0"/>
                <a:ea typeface="Lato" panose="020F0502020204030203" pitchFamily="34" charset="0"/>
                <a:cs typeface="Lato" panose="020F0502020204030203" pitchFamily="34" charset="0"/>
              </a:rPr>
              <a:t>estabelecimento físico</a:t>
            </a:r>
            <a:endParaRPr kumimoji="0" lang="pt-BR" sz="1100" i="0" u="none" strike="noStrike" kern="1200" cap="none" spc="0" normalizeH="0" baseline="0" noProof="0">
              <a:ln>
                <a:noFill/>
              </a:ln>
              <a:effectLst/>
              <a:uLnTx/>
              <a:uFillTx/>
              <a:latin typeface="Raleway" pitchFamily="2" charset="0"/>
              <a:ea typeface="Lato" panose="020F0502020204030203" pitchFamily="34" charset="0"/>
              <a:cs typeface="Lato" panose="020F0502020204030203" pitchFamily="34" charset="0"/>
            </a:endParaRPr>
          </a:p>
        </p:txBody>
      </p:sp>
      <p:sp>
        <p:nvSpPr>
          <p:cNvPr id="36" name="CaixaDeTexto 35">
            <a:extLst>
              <a:ext uri="{FF2B5EF4-FFF2-40B4-BE49-F238E27FC236}">
                <a16:creationId xmlns:a16="http://schemas.microsoft.com/office/drawing/2014/main" id="{EB1C6EBF-DA7A-69E6-041D-777327EA9673}"/>
              </a:ext>
            </a:extLst>
          </p:cNvPr>
          <p:cNvSpPr txBox="1"/>
          <p:nvPr/>
        </p:nvSpPr>
        <p:spPr>
          <a:xfrm>
            <a:off x="1925751" y="4343222"/>
            <a:ext cx="5110149" cy="672620"/>
          </a:xfrm>
          <a:prstGeom prst="rect">
            <a:avLst/>
          </a:prstGeom>
          <a:noFill/>
        </p:spPr>
        <p:txBody>
          <a:bodyPr wrap="square">
            <a:spAutoFit/>
          </a:bodyPr>
          <a:lstStyle/>
          <a:p>
            <a:pPr algn="just">
              <a:lnSpc>
                <a:spcPct val="107000"/>
              </a:lnSpc>
              <a:spcAft>
                <a:spcPts val="800"/>
              </a:spcAft>
              <a:defRPr/>
            </a:pPr>
            <a:r>
              <a:rPr kumimoji="0" lang="pt-BR" sz="1200" i="0" u="none" strike="noStrike" kern="1200" cap="none" spc="0" normalizeH="0" baseline="0" noProof="0" dirty="0">
                <a:ln>
                  <a:noFill/>
                </a:ln>
                <a:effectLst/>
                <a:uLnTx/>
                <a:uFillTx/>
                <a:latin typeface="Raleway" pitchFamily="2" charset="0"/>
                <a:ea typeface="Lato" panose="020F0502020204030203" pitchFamily="34" charset="0"/>
                <a:cs typeface="Lato" panose="020F0502020204030203" pitchFamily="34" charset="0"/>
              </a:rPr>
              <a:t>Ainda, qualquer tipo de vínculo que venha a ser estabelecido entre </a:t>
            </a:r>
            <a:r>
              <a:rPr kumimoji="0" lang="pt-BR" sz="1200" b="1" i="0" u="none" strike="noStrike" kern="1200" cap="none" spc="0" normalizeH="0" baseline="0" noProof="0" dirty="0">
                <a:ln>
                  <a:noFill/>
                </a:ln>
                <a:effectLst/>
                <a:uLnTx/>
                <a:uFillTx/>
                <a:latin typeface="Raleway" pitchFamily="2" charset="0"/>
                <a:ea typeface="Lato" panose="020F0502020204030203" pitchFamily="34" charset="0"/>
                <a:cs typeface="Lato" panose="020F0502020204030203" pitchFamily="34" charset="0"/>
              </a:rPr>
              <a:t>você</a:t>
            </a:r>
            <a:r>
              <a:rPr kumimoji="0" lang="pt-BR" sz="1200" i="0" u="none" strike="noStrike" kern="1200" cap="none" spc="0" normalizeH="0" baseline="0" noProof="0" dirty="0">
                <a:ln>
                  <a:noFill/>
                </a:ln>
                <a:effectLst/>
                <a:uLnTx/>
                <a:uFillTx/>
                <a:latin typeface="Raleway" pitchFamily="2" charset="0"/>
                <a:ea typeface="Lato" panose="020F0502020204030203" pitchFamily="34" charset="0"/>
                <a:cs typeface="Lato" panose="020F0502020204030203" pitchFamily="34" charset="0"/>
              </a:rPr>
              <a:t> e o </a:t>
            </a:r>
            <a:r>
              <a:rPr lang="pt-BR" sz="1200" b="1" i="0">
                <a:latin typeface="Raleway"/>
                <a:ea typeface="Lato"/>
                <a:cs typeface="Lato"/>
              </a:rPr>
              <a:t>Laboratório Anchieta</a:t>
            </a:r>
            <a:r>
              <a:rPr kumimoji="0" lang="pt-BR" sz="1200" b="1" u="none" strike="noStrike" kern="1200" cap="none" spc="0" normalizeH="0" baseline="0" noProof="0">
                <a:ln>
                  <a:noFill/>
                </a:ln>
                <a:effectLst/>
                <a:uLnTx/>
                <a:uFillTx/>
                <a:latin typeface="Raleway"/>
                <a:ea typeface="Lato"/>
                <a:cs typeface="Lato"/>
              </a:rPr>
              <a:t> </a:t>
            </a:r>
            <a:r>
              <a:rPr kumimoji="0" lang="pt-BR" sz="1200" i="0" u="none" strike="noStrike" kern="1200" cap="none" spc="0" normalizeH="0" baseline="0" noProof="0" dirty="0">
                <a:ln>
                  <a:noFill/>
                </a:ln>
                <a:effectLst/>
                <a:uLnTx/>
                <a:uFillTx/>
                <a:latin typeface="Raleway" pitchFamily="2" charset="0"/>
                <a:ea typeface="Lato" panose="020F0502020204030203" pitchFamily="34" charset="0"/>
                <a:cs typeface="Lato" panose="020F0502020204030203" pitchFamily="34" charset="0"/>
              </a:rPr>
              <a:t>poderá implicar em utilização dos seus dados, que poderão ser conhecidos nesse aviso de privacidade.</a:t>
            </a:r>
          </a:p>
        </p:txBody>
      </p:sp>
      <p:sp>
        <p:nvSpPr>
          <p:cNvPr id="39" name="CaixaDeTexto 38">
            <a:extLst>
              <a:ext uri="{FF2B5EF4-FFF2-40B4-BE49-F238E27FC236}">
                <a16:creationId xmlns:a16="http://schemas.microsoft.com/office/drawing/2014/main" id="{D091528B-F762-8E65-D1AB-6BEC3147F21A}"/>
              </a:ext>
            </a:extLst>
          </p:cNvPr>
          <p:cNvSpPr txBox="1"/>
          <p:nvPr/>
        </p:nvSpPr>
        <p:spPr>
          <a:xfrm>
            <a:off x="627180" y="3573928"/>
            <a:ext cx="932000" cy="261931"/>
          </a:xfrm>
          <a:prstGeom prst="rect">
            <a:avLst/>
          </a:prstGeom>
          <a:noFill/>
        </p:spPr>
        <p:txBody>
          <a:bodyPr wrap="square">
            <a:spAutoFit/>
          </a:bodyPr>
          <a:lstStyle/>
          <a:p>
            <a:pPr algn="ctr">
              <a:lnSpc>
                <a:spcPct val="107000"/>
              </a:lnSpc>
              <a:spcAft>
                <a:spcPts val="800"/>
              </a:spcAft>
              <a:defRPr/>
            </a:pPr>
            <a:r>
              <a:rPr kumimoji="0" lang="pt-BR" sz="1100" i="0" u="none" strike="noStrike" kern="1200" cap="none" spc="0" normalizeH="0" baseline="0" noProof="0">
                <a:ln>
                  <a:noFill/>
                </a:ln>
                <a:effectLst/>
                <a:uLnTx/>
                <a:uFillTx/>
                <a:latin typeface="Raleway" pitchFamily="2" charset="0"/>
                <a:ea typeface="Lato" panose="020F0502020204030203" pitchFamily="34" charset="0"/>
                <a:cs typeface="Lato" panose="020F0502020204030203" pitchFamily="34" charset="0"/>
              </a:rPr>
              <a:t>aplicativo</a:t>
            </a:r>
          </a:p>
        </p:txBody>
      </p:sp>
      <p:sp>
        <p:nvSpPr>
          <p:cNvPr id="42" name="CaixaDeTexto 41">
            <a:extLst>
              <a:ext uri="{FF2B5EF4-FFF2-40B4-BE49-F238E27FC236}">
                <a16:creationId xmlns:a16="http://schemas.microsoft.com/office/drawing/2014/main" id="{714580E1-C604-E141-1245-2B09BAB773A0}"/>
              </a:ext>
            </a:extLst>
          </p:cNvPr>
          <p:cNvSpPr txBox="1"/>
          <p:nvPr/>
        </p:nvSpPr>
        <p:spPr>
          <a:xfrm>
            <a:off x="1925751" y="5674338"/>
            <a:ext cx="5110150" cy="672620"/>
          </a:xfrm>
          <a:prstGeom prst="rect">
            <a:avLst/>
          </a:prstGeom>
          <a:noFill/>
        </p:spPr>
        <p:txBody>
          <a:bodyPr wrap="square">
            <a:spAutoFit/>
          </a:bodyPr>
          <a:lstStyle/>
          <a:p>
            <a:pPr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Este aviso </a:t>
            </a:r>
            <a:r>
              <a:rPr kumimoji="0" lang="pt-BR" sz="1200" b="1"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não</a:t>
            </a: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 </a:t>
            </a:r>
            <a:r>
              <a:rPr kumimoji="0" lang="pt-BR" sz="1200" b="1"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se aplica </a:t>
            </a: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as atividades realizadas em sites de terceiros, mídias sociais que você acesse ou seja redirecionado a partir do nosso site, como anúncios, propagandas ou buscadores. </a:t>
            </a:r>
          </a:p>
        </p:txBody>
      </p:sp>
      <p:pic>
        <p:nvPicPr>
          <p:cNvPr id="4" name="Imagem 3" descr="Uma imagem contendo Ícone&#10;&#10;Descrição gerada automaticamente">
            <a:extLst>
              <a:ext uri="{FF2B5EF4-FFF2-40B4-BE49-F238E27FC236}">
                <a16:creationId xmlns:a16="http://schemas.microsoft.com/office/drawing/2014/main" id="{34C6DDA0-23A5-6D18-420C-26566EFA12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970" y="2203080"/>
            <a:ext cx="1151093" cy="1223353"/>
          </a:xfrm>
          <a:prstGeom prst="rect">
            <a:avLst/>
          </a:prstGeom>
        </p:spPr>
      </p:pic>
      <p:pic>
        <p:nvPicPr>
          <p:cNvPr id="8" name="Imagem 7" descr="Interface gráfica do usuário&#10;&#10;Descrição gerada automaticamente">
            <a:extLst>
              <a:ext uri="{FF2B5EF4-FFF2-40B4-BE49-F238E27FC236}">
                <a16:creationId xmlns:a16="http://schemas.microsoft.com/office/drawing/2014/main" id="{CD0AD394-9E19-C473-3D34-8E4A1EE730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2392" y="2216307"/>
            <a:ext cx="1219672" cy="1196898"/>
          </a:xfrm>
          <a:prstGeom prst="rect">
            <a:avLst/>
          </a:prstGeom>
        </p:spPr>
      </p:pic>
      <p:pic>
        <p:nvPicPr>
          <p:cNvPr id="12" name="Imagem 11" descr="Uma imagem contendo computador&#10;&#10;Descrição gerada automaticamente">
            <a:extLst>
              <a:ext uri="{FF2B5EF4-FFF2-40B4-BE49-F238E27FC236}">
                <a16:creationId xmlns:a16="http://schemas.microsoft.com/office/drawing/2014/main" id="{38E50FAD-A431-0C68-38B1-85D688D114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7674" y="2115595"/>
            <a:ext cx="1168589" cy="1383403"/>
          </a:xfrm>
          <a:prstGeom prst="rect">
            <a:avLst/>
          </a:prstGeom>
        </p:spPr>
      </p:pic>
      <p:pic>
        <p:nvPicPr>
          <p:cNvPr id="14" name="Imagem 13">
            <a:extLst>
              <a:ext uri="{FF2B5EF4-FFF2-40B4-BE49-F238E27FC236}">
                <a16:creationId xmlns:a16="http://schemas.microsoft.com/office/drawing/2014/main" id="{95905255-133A-DD75-FCB7-C2BD70B44C41}"/>
              </a:ext>
            </a:extLst>
          </p:cNvPr>
          <p:cNvPicPr>
            <a:picLocks noChangeAspect="1"/>
          </p:cNvPicPr>
          <p:nvPr/>
        </p:nvPicPr>
        <p:blipFill>
          <a:blip r:embed="rId5"/>
          <a:stretch>
            <a:fillRect/>
          </a:stretch>
        </p:blipFill>
        <p:spPr>
          <a:xfrm>
            <a:off x="5377029" y="2135717"/>
            <a:ext cx="1340989" cy="1331803"/>
          </a:xfrm>
          <a:prstGeom prst="rect">
            <a:avLst/>
          </a:prstGeom>
        </p:spPr>
      </p:pic>
      <p:pic>
        <p:nvPicPr>
          <p:cNvPr id="5" name="Imagem 4" descr="Interface gráfica do usuário, Aplicativo&#10;&#10;Descrição gerada automaticamente">
            <a:extLst>
              <a:ext uri="{FF2B5EF4-FFF2-40B4-BE49-F238E27FC236}">
                <a16:creationId xmlns:a16="http://schemas.microsoft.com/office/drawing/2014/main" id="{B9D234A3-A98B-CCE1-4915-D23FA3C41A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70" y="3962334"/>
            <a:ext cx="1370186" cy="1423769"/>
          </a:xfrm>
          <a:prstGeom prst="rect">
            <a:avLst/>
          </a:prstGeom>
        </p:spPr>
      </p:pic>
      <p:sp>
        <p:nvSpPr>
          <p:cNvPr id="45" name="Retângulo 44">
            <a:extLst>
              <a:ext uri="{FF2B5EF4-FFF2-40B4-BE49-F238E27FC236}">
                <a16:creationId xmlns:a16="http://schemas.microsoft.com/office/drawing/2014/main" id="{D8E523AF-9EB5-0527-FCF0-EF26A9D6E128}"/>
              </a:ext>
            </a:extLst>
          </p:cNvPr>
          <p:cNvSpPr/>
          <p:nvPr/>
        </p:nvSpPr>
        <p:spPr>
          <a:xfrm rot="5400000">
            <a:off x="3239709" y="3407023"/>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CaixaDeTexto 45">
            <a:extLst>
              <a:ext uri="{FF2B5EF4-FFF2-40B4-BE49-F238E27FC236}">
                <a16:creationId xmlns:a16="http://schemas.microsoft.com/office/drawing/2014/main" id="{E6863DA2-F550-874B-F69A-755D340C57CC}"/>
              </a:ext>
            </a:extLst>
          </p:cNvPr>
          <p:cNvSpPr txBox="1"/>
          <p:nvPr/>
        </p:nvSpPr>
        <p:spPr>
          <a:xfrm>
            <a:off x="447254" y="6723937"/>
            <a:ext cx="6121937"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3. O que é tratamento de dados pessoais? </a:t>
            </a:r>
          </a:p>
        </p:txBody>
      </p:sp>
      <p:sp>
        <p:nvSpPr>
          <p:cNvPr id="47" name="CaixaDeTexto 46">
            <a:extLst>
              <a:ext uri="{FF2B5EF4-FFF2-40B4-BE49-F238E27FC236}">
                <a16:creationId xmlns:a16="http://schemas.microsoft.com/office/drawing/2014/main" id="{BD5B704F-DE6E-73E0-A159-57A7315F4F82}"/>
              </a:ext>
            </a:extLst>
          </p:cNvPr>
          <p:cNvSpPr txBox="1"/>
          <p:nvPr/>
        </p:nvSpPr>
        <p:spPr>
          <a:xfrm>
            <a:off x="508624" y="7365113"/>
            <a:ext cx="6527276" cy="672620"/>
          </a:xfrm>
          <a:prstGeom prst="rect">
            <a:avLst/>
          </a:prstGeom>
          <a:noFill/>
        </p:spPr>
        <p:txBody>
          <a:bodyPr wrap="square">
            <a:spAutoFit/>
          </a:bodyPr>
          <a:lstStyle/>
          <a:p>
            <a:pPr algn="just">
              <a:lnSpc>
                <a:spcPct val="107000"/>
              </a:lnSpc>
              <a:spcAft>
                <a:spcPts val="800"/>
              </a:spcAft>
              <a:defRPr/>
            </a:pPr>
            <a:r>
              <a:rPr kumimoji="0" lang="pt-BR" sz="1200" b="0" i="0" u="none" strike="noStrike" kern="1200" cap="none" spc="0" normalizeH="0" baseline="0" noProof="0">
                <a:ln>
                  <a:noFill/>
                </a:ln>
                <a:solidFill>
                  <a:prstClr val="black"/>
                </a:solidFill>
                <a:effectLst/>
                <a:uLnTx/>
                <a:uFillTx/>
                <a:latin typeface="Raleway" pitchFamily="2" charset="0"/>
                <a:ea typeface="Lato" panose="020F0502020204030203" pitchFamily="34" charset="0"/>
                <a:cs typeface="Lato" panose="020F0502020204030203" pitchFamily="34" charset="0"/>
              </a:rPr>
              <a:t>Toda ação realizada com informações que lhe identifiquem, independente do meio utilizado (digital ou físico, desde o mero ato de acessar ou receber até a sua eliminação é um tratamento de dados pessoais. </a:t>
            </a:r>
            <a:r>
              <a:rPr lang="pt-BR" sz="1200" b="1">
                <a:solidFill>
                  <a:prstClr val="black"/>
                </a:solidFill>
                <a:latin typeface="Raleway" pitchFamily="2" charset="0"/>
                <a:ea typeface="Lato" panose="020F0502020204030203" pitchFamily="34" charset="0"/>
                <a:cs typeface="Lato" panose="020F0502020204030203" pitchFamily="34" charset="0"/>
              </a:rPr>
              <a:t>Alguns exemplos comuns:</a:t>
            </a:r>
            <a:endParaRPr kumimoji="0" lang="pt-BR" sz="1200" b="0" i="0" u="none" strike="noStrike" kern="1200" cap="none" spc="0" normalizeH="0" baseline="0" noProof="0">
              <a:ln>
                <a:noFill/>
              </a:ln>
              <a:solidFill>
                <a:prstClr val="black"/>
              </a:solidFill>
              <a:effectLst/>
              <a:uLnTx/>
              <a:uFillTx/>
              <a:latin typeface="Raleway" pitchFamily="2" charset="0"/>
              <a:ea typeface="Lato" panose="020F0502020204030203" pitchFamily="34" charset="0"/>
              <a:cs typeface="Lato" panose="020F0502020204030203" pitchFamily="34" charset="0"/>
            </a:endParaRPr>
          </a:p>
        </p:txBody>
      </p:sp>
      <p:sp>
        <p:nvSpPr>
          <p:cNvPr id="48" name="CaixaDeTexto 47">
            <a:extLst>
              <a:ext uri="{FF2B5EF4-FFF2-40B4-BE49-F238E27FC236}">
                <a16:creationId xmlns:a16="http://schemas.microsoft.com/office/drawing/2014/main" id="{BEA7F68B-4C7E-5FF7-7F91-27F5FADABDE0}"/>
              </a:ext>
            </a:extLst>
          </p:cNvPr>
          <p:cNvSpPr txBox="1"/>
          <p:nvPr/>
        </p:nvSpPr>
        <p:spPr>
          <a:xfrm>
            <a:off x="691070" y="9550865"/>
            <a:ext cx="725498" cy="277384"/>
          </a:xfrm>
          <a:prstGeom prst="rect">
            <a:avLst/>
          </a:prstGeom>
          <a:noFill/>
        </p:spPr>
        <p:txBody>
          <a:bodyPr wrap="square">
            <a:spAutoFit/>
          </a:bodyPr>
          <a:lstStyle/>
          <a:p>
            <a:pPr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coleta</a:t>
            </a:r>
            <a:endParaRPr kumimoji="0" lang="pt-BR" sz="1200" b="0"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endParaRPr>
          </a:p>
        </p:txBody>
      </p:sp>
      <p:sp>
        <p:nvSpPr>
          <p:cNvPr id="49" name="CaixaDeTexto 48">
            <a:extLst>
              <a:ext uri="{FF2B5EF4-FFF2-40B4-BE49-F238E27FC236}">
                <a16:creationId xmlns:a16="http://schemas.microsoft.com/office/drawing/2014/main" id="{94A65B83-3986-14D1-5A21-48523C0D8211}"/>
              </a:ext>
            </a:extLst>
          </p:cNvPr>
          <p:cNvSpPr txBox="1"/>
          <p:nvPr/>
        </p:nvSpPr>
        <p:spPr>
          <a:xfrm>
            <a:off x="2383366" y="9518882"/>
            <a:ext cx="725498" cy="277384"/>
          </a:xfrm>
          <a:prstGeom prst="rect">
            <a:avLst/>
          </a:prstGeom>
          <a:noFill/>
        </p:spPr>
        <p:txBody>
          <a:bodyPr wrap="square">
            <a:spAutoFit/>
          </a:bodyPr>
          <a:lstStyle/>
          <a:p>
            <a:pPr algn="ctr">
              <a:lnSpc>
                <a:spcPct val="107000"/>
              </a:lnSpc>
              <a:spcAft>
                <a:spcPts val="800"/>
              </a:spcAft>
              <a:defRPr/>
            </a:pPr>
            <a:r>
              <a:rPr lang="pt-BR" sz="1200" b="1">
                <a:solidFill>
                  <a:schemeClr val="tx2"/>
                </a:solidFill>
                <a:latin typeface="Raleway" pitchFamily="2" charset="0"/>
                <a:ea typeface="Lato" panose="020F0502020204030203" pitchFamily="34" charset="0"/>
                <a:cs typeface="Lato" panose="020F0502020204030203" pitchFamily="34" charset="0"/>
              </a:rPr>
              <a:t>acesso</a:t>
            </a:r>
            <a:endParaRPr lang="pt-BR" sz="1200">
              <a:solidFill>
                <a:schemeClr val="tx2"/>
              </a:solidFill>
              <a:latin typeface="Raleway" pitchFamily="2" charset="0"/>
              <a:ea typeface="Lato" panose="020F0502020204030203" pitchFamily="34" charset="0"/>
              <a:cs typeface="Lato" panose="020F0502020204030203" pitchFamily="34" charset="0"/>
            </a:endParaRPr>
          </a:p>
        </p:txBody>
      </p:sp>
      <p:sp>
        <p:nvSpPr>
          <p:cNvPr id="50" name="CaixaDeTexto 49">
            <a:extLst>
              <a:ext uri="{FF2B5EF4-FFF2-40B4-BE49-F238E27FC236}">
                <a16:creationId xmlns:a16="http://schemas.microsoft.com/office/drawing/2014/main" id="{261D5544-6B3C-4443-7538-725DE1D150A0}"/>
              </a:ext>
            </a:extLst>
          </p:cNvPr>
          <p:cNvSpPr txBox="1"/>
          <p:nvPr/>
        </p:nvSpPr>
        <p:spPr>
          <a:xfrm>
            <a:off x="3963106" y="9508741"/>
            <a:ext cx="1408694" cy="277384"/>
          </a:xfrm>
          <a:prstGeom prst="rect">
            <a:avLst/>
          </a:prstGeom>
          <a:noFill/>
        </p:spPr>
        <p:txBody>
          <a:bodyPr wrap="square">
            <a:spAutoFit/>
          </a:bodyPr>
          <a:lstStyle/>
          <a:p>
            <a:pPr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armazenamento</a:t>
            </a:r>
            <a:endParaRPr kumimoji="0" lang="pt-BR" sz="1200" b="0"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endParaRPr>
          </a:p>
        </p:txBody>
      </p:sp>
      <p:sp>
        <p:nvSpPr>
          <p:cNvPr id="52" name="CaixaDeTexto 51">
            <a:extLst>
              <a:ext uri="{FF2B5EF4-FFF2-40B4-BE49-F238E27FC236}">
                <a16:creationId xmlns:a16="http://schemas.microsoft.com/office/drawing/2014/main" id="{2A89804F-CE2E-658E-C8F6-8C25EEDC4F76}"/>
              </a:ext>
            </a:extLst>
          </p:cNvPr>
          <p:cNvSpPr txBox="1"/>
          <p:nvPr/>
        </p:nvSpPr>
        <p:spPr>
          <a:xfrm>
            <a:off x="5827946" y="9508741"/>
            <a:ext cx="1021552" cy="277384"/>
          </a:xfrm>
          <a:prstGeom prst="rect">
            <a:avLst/>
          </a:prstGeom>
          <a:noFill/>
        </p:spPr>
        <p:txBody>
          <a:bodyPr wrap="square">
            <a:spAutoFit/>
          </a:bodyPr>
          <a:lstStyle/>
          <a:p>
            <a:pPr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eliminação</a:t>
            </a:r>
            <a:endParaRPr kumimoji="0" lang="pt-BR" sz="1200" b="0"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endParaRPr>
          </a:p>
        </p:txBody>
      </p:sp>
      <p:pic>
        <p:nvPicPr>
          <p:cNvPr id="53" name="Imagem 52" descr="Desenho de pessoa com a mão&#10;&#10;Descrição gerada automaticamente com confiança média">
            <a:extLst>
              <a:ext uri="{FF2B5EF4-FFF2-40B4-BE49-F238E27FC236}">
                <a16:creationId xmlns:a16="http://schemas.microsoft.com/office/drawing/2014/main" id="{A82920A4-922D-6FB9-5E81-542A731B1020}"/>
              </a:ext>
            </a:extLst>
          </p:cNvPr>
          <p:cNvPicPr>
            <a:picLocks noChangeAspect="1"/>
          </p:cNvPicPr>
          <p:nvPr/>
        </p:nvPicPr>
        <p:blipFill rotWithShape="1">
          <a:blip r:embed="rId7">
            <a:extLst>
              <a:ext uri="{28A0092B-C50C-407E-A947-70E740481C1C}">
                <a14:useLocalDpi xmlns:a14="http://schemas.microsoft.com/office/drawing/2010/main" val="0"/>
              </a:ext>
            </a:extLst>
          </a:blip>
          <a:srcRect t="7670" b="2686"/>
          <a:stretch/>
        </p:blipFill>
        <p:spPr>
          <a:xfrm>
            <a:off x="2175095" y="8321732"/>
            <a:ext cx="1142041" cy="1124876"/>
          </a:xfrm>
          <a:prstGeom prst="rect">
            <a:avLst/>
          </a:prstGeom>
        </p:spPr>
      </p:pic>
      <p:pic>
        <p:nvPicPr>
          <p:cNvPr id="55" name="Imagem 54" descr="Desenho de personagem de desenho animado&#10;&#10;Descrição gerada automaticamente com confiança média">
            <a:extLst>
              <a:ext uri="{FF2B5EF4-FFF2-40B4-BE49-F238E27FC236}">
                <a16:creationId xmlns:a16="http://schemas.microsoft.com/office/drawing/2014/main" id="{A7C536BD-9F93-6D1B-BF59-2E014D3D79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96433" y="8349008"/>
            <a:ext cx="1142041" cy="1121525"/>
          </a:xfrm>
          <a:prstGeom prst="rect">
            <a:avLst/>
          </a:prstGeom>
        </p:spPr>
      </p:pic>
      <p:pic>
        <p:nvPicPr>
          <p:cNvPr id="56" name="Imagem 55" descr="Imagem de vídeo game&#10;&#10;Descrição gerada automaticamente com confiança média">
            <a:extLst>
              <a:ext uri="{FF2B5EF4-FFF2-40B4-BE49-F238E27FC236}">
                <a16:creationId xmlns:a16="http://schemas.microsoft.com/office/drawing/2014/main" id="{0218CD09-ECA7-03AB-ADA2-87F6D41606EA}"/>
              </a:ext>
            </a:extLst>
          </p:cNvPr>
          <p:cNvPicPr>
            <a:picLocks noChangeAspect="1"/>
          </p:cNvPicPr>
          <p:nvPr/>
        </p:nvPicPr>
        <p:blipFill rotWithShape="1">
          <a:blip r:embed="rId9">
            <a:extLst>
              <a:ext uri="{28A0092B-C50C-407E-A947-70E740481C1C}">
                <a14:useLocalDpi xmlns:a14="http://schemas.microsoft.com/office/drawing/2010/main" val="0"/>
              </a:ext>
            </a:extLst>
          </a:blip>
          <a:srcRect t="4801"/>
          <a:stretch/>
        </p:blipFill>
        <p:spPr>
          <a:xfrm>
            <a:off x="5777816" y="8329608"/>
            <a:ext cx="1142041" cy="1124441"/>
          </a:xfrm>
          <a:prstGeom prst="rect">
            <a:avLst/>
          </a:prstGeom>
        </p:spPr>
      </p:pic>
      <p:pic>
        <p:nvPicPr>
          <p:cNvPr id="6" name="Imagem 5">
            <a:extLst>
              <a:ext uri="{FF2B5EF4-FFF2-40B4-BE49-F238E27FC236}">
                <a16:creationId xmlns:a16="http://schemas.microsoft.com/office/drawing/2014/main" id="{2B50BC05-C9A4-1CFC-AA81-4BBF2044B222}"/>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445908" y="8287754"/>
            <a:ext cx="1189845" cy="1242261"/>
          </a:xfrm>
          <a:prstGeom prst="rect">
            <a:avLst/>
          </a:prstGeom>
        </p:spPr>
      </p:pic>
    </p:spTree>
    <p:extLst>
      <p:ext uri="{BB962C8B-B14F-4D97-AF65-F5344CB8AC3E}">
        <p14:creationId xmlns:p14="http://schemas.microsoft.com/office/powerpoint/2010/main" val="1657045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a:xfrm>
            <a:off x="5334287" y="9906622"/>
            <a:ext cx="1700927" cy="569240"/>
          </a:xfrm>
        </p:spPr>
        <p:txBody>
          <a:bodyPr/>
          <a:lstStyle/>
          <a:p>
            <a:fld id="{48FBDD97-F419-4908-878B-961032D011FC}" type="slidenum">
              <a:rPr lang="pt-BR" smtClean="0"/>
              <a:t>4</a:t>
            </a:fld>
            <a:endParaRPr lang="pt-BR"/>
          </a:p>
        </p:txBody>
      </p:sp>
      <p:sp>
        <p:nvSpPr>
          <p:cNvPr id="37" name="CaixaDeTexto 36">
            <a:extLst>
              <a:ext uri="{FF2B5EF4-FFF2-40B4-BE49-F238E27FC236}">
                <a16:creationId xmlns:a16="http://schemas.microsoft.com/office/drawing/2014/main" id="{0ABF77D4-B55B-7C6D-9E5B-6CE856ED5884}"/>
              </a:ext>
            </a:extLst>
          </p:cNvPr>
          <p:cNvSpPr txBox="1"/>
          <p:nvPr/>
        </p:nvSpPr>
        <p:spPr>
          <a:xfrm>
            <a:off x="446566" y="1653862"/>
            <a:ext cx="6588648" cy="475002"/>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pt-BR" sz="1200" b="0" i="0" u="none" strike="noStrike" kern="1200" cap="none" spc="0" normalizeH="0" baseline="0" noProof="0">
                <a:ln>
                  <a:noFill/>
                </a:ln>
                <a:solidFill>
                  <a:prstClr val="black"/>
                </a:solidFill>
                <a:effectLst/>
                <a:uLnTx/>
                <a:uFillTx/>
                <a:latin typeface="Raleway" pitchFamily="2" charset="0"/>
                <a:ea typeface="Lato" panose="020F0502020204030203" pitchFamily="34" charset="0"/>
                <a:cs typeface="Lato" panose="020F0502020204030203" pitchFamily="34" charset="0"/>
              </a:rPr>
              <a:t>Qualquer tratamento dos seus dados pessoais seguem as regras da Lei Geral de Proteção de Dados (LGPD) e para isso garantimos:</a:t>
            </a:r>
          </a:p>
        </p:txBody>
      </p:sp>
      <p:sp>
        <p:nvSpPr>
          <p:cNvPr id="47" name="CaixaDeTexto 46">
            <a:extLst>
              <a:ext uri="{FF2B5EF4-FFF2-40B4-BE49-F238E27FC236}">
                <a16:creationId xmlns:a16="http://schemas.microsoft.com/office/drawing/2014/main" id="{BC8DEA36-1CAA-0C29-343E-921B6AD8D4CB}"/>
              </a:ext>
            </a:extLst>
          </p:cNvPr>
          <p:cNvSpPr txBox="1"/>
          <p:nvPr/>
        </p:nvSpPr>
        <p:spPr>
          <a:xfrm>
            <a:off x="446566" y="2358298"/>
            <a:ext cx="6588648" cy="1470659"/>
          </a:xfrm>
          <a:prstGeom prst="rect">
            <a:avLst/>
          </a:prstGeom>
          <a:noFill/>
        </p:spPr>
        <p:txBody>
          <a:bodyPr wrap="square">
            <a:spAutoFit/>
          </a:bodyPr>
          <a:lstStyle/>
          <a:p>
            <a:pPr marL="285750" marR="0" lvl="0" indent="-285750" algn="just" defTabSz="914400" rtl="0" eaLnBrk="1" fontAlgn="auto" latinLnBrk="0" hangingPunct="1">
              <a:lnSpc>
                <a:spcPct val="107000"/>
              </a:lnSpc>
              <a:spcBef>
                <a:spcPts val="0"/>
              </a:spcBef>
              <a:spcAft>
                <a:spcPts val="800"/>
              </a:spcAft>
              <a:buClrTx/>
              <a:buSzTx/>
              <a:buFontTx/>
              <a:buAutoNum type="romanLcParenBoth"/>
              <a:tabLst/>
              <a:defRPr/>
            </a:pPr>
            <a:r>
              <a:rPr lang="pt-BR" sz="1200" dirty="0">
                <a:solidFill>
                  <a:prstClr val="black"/>
                </a:solidFill>
                <a:latin typeface="Raleway" pitchFamily="2" charset="0"/>
                <a:ea typeface="Lato" panose="020F0502020204030203" pitchFamily="34" charset="0"/>
                <a:cs typeface="Lato" panose="020F0502020204030203" pitchFamily="34" charset="0"/>
              </a:rPr>
              <a:t>Coletar somente os dados pessoais necessários para finalidades que você sempre saberá antes da coleta </a:t>
            </a:r>
          </a:p>
          <a:p>
            <a:pPr marL="285750" marR="0" lvl="0" indent="-285750" algn="just" defTabSz="914400" rtl="0" eaLnBrk="1" fontAlgn="auto" latinLnBrk="0" hangingPunct="1">
              <a:lnSpc>
                <a:spcPct val="107000"/>
              </a:lnSpc>
              <a:spcBef>
                <a:spcPts val="0"/>
              </a:spcBef>
              <a:spcAft>
                <a:spcPts val="800"/>
              </a:spcAft>
              <a:buClrTx/>
              <a:buSzTx/>
              <a:buFontTx/>
              <a:buAutoNum type="romanLcParenBoth"/>
              <a:tabLst/>
              <a:defRPr/>
            </a:pPr>
            <a:r>
              <a:rPr lang="pt-BR" sz="1200" dirty="0">
                <a:solidFill>
                  <a:prstClr val="black"/>
                </a:solidFill>
                <a:latin typeface="Raleway" pitchFamily="2" charset="0"/>
                <a:ea typeface="Lato" panose="020F0502020204030203" pitchFamily="34" charset="0"/>
                <a:cs typeface="Lato" panose="020F0502020204030203" pitchFamily="34" charset="0"/>
              </a:rPr>
              <a:t>Acesso gratuito e facilitado ao nosso canal </a:t>
            </a:r>
            <a:r>
              <a:rPr lang="pt-BR" sz="1200" dirty="0" err="1">
                <a:solidFill>
                  <a:prstClr val="black"/>
                </a:solidFill>
                <a:latin typeface="Raleway" pitchFamily="2" charset="0"/>
                <a:ea typeface="Lato" panose="020F0502020204030203" pitchFamily="34" charset="0"/>
                <a:cs typeface="Lato" panose="020F0502020204030203" pitchFamily="34" charset="0"/>
              </a:rPr>
              <a:t>MeResponda</a:t>
            </a:r>
            <a:r>
              <a:rPr lang="pt-BR" sz="1200" dirty="0">
                <a:solidFill>
                  <a:prstClr val="black"/>
                </a:solidFill>
                <a:latin typeface="Raleway" pitchFamily="2" charset="0"/>
                <a:ea typeface="Lato" panose="020F0502020204030203" pitchFamily="34" charset="0"/>
                <a:cs typeface="Lato" panose="020F0502020204030203" pitchFamily="34" charset="0"/>
              </a:rPr>
              <a:t>!, para que você possa tirar dúvidas e exercer seus direitos</a:t>
            </a:r>
          </a:p>
          <a:p>
            <a:pPr marL="285750" indent="-285750" algn="just">
              <a:lnSpc>
                <a:spcPct val="107000"/>
              </a:lnSpc>
              <a:spcAft>
                <a:spcPts val="800"/>
              </a:spcAft>
              <a:buFontTx/>
              <a:buAutoNum type="romanLcParenBoth"/>
              <a:defRPr/>
            </a:pPr>
            <a:r>
              <a:rPr lang="pt-BR" sz="1200" dirty="0">
                <a:solidFill>
                  <a:prstClr val="black"/>
                </a:solidFill>
                <a:latin typeface="Raleway" pitchFamily="2" charset="0"/>
                <a:ea typeface="Lato" panose="020F0502020204030203" pitchFamily="34" charset="0"/>
                <a:cs typeface="Lato" panose="020F0502020204030203" pitchFamily="34" charset="0"/>
              </a:rPr>
              <a:t>Manter os dados pessoais coletados atualizados e armazenados em local seguro e protegido, com medidas de segurança adequadas.</a:t>
            </a:r>
          </a:p>
        </p:txBody>
      </p:sp>
      <p:sp>
        <p:nvSpPr>
          <p:cNvPr id="48" name="Espaço Reservado para Rodapé 1">
            <a:extLst>
              <a:ext uri="{FF2B5EF4-FFF2-40B4-BE49-F238E27FC236}">
                <a16:creationId xmlns:a16="http://schemas.microsoft.com/office/drawing/2014/main" id="{EE9E1AF9-6B46-4720-8E31-B822C7953DEB}"/>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32" name="Retângulo 31">
            <a:extLst>
              <a:ext uri="{FF2B5EF4-FFF2-40B4-BE49-F238E27FC236}">
                <a16:creationId xmlns:a16="http://schemas.microsoft.com/office/drawing/2014/main" id="{1FF3A4FA-437F-1B71-5F51-A5B5042C51CF}"/>
              </a:ext>
            </a:extLst>
          </p:cNvPr>
          <p:cNvSpPr/>
          <p:nvPr/>
        </p:nvSpPr>
        <p:spPr>
          <a:xfrm rot="5400000">
            <a:off x="3240131" y="1006413"/>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CaixaDeTexto 32">
            <a:extLst>
              <a:ext uri="{FF2B5EF4-FFF2-40B4-BE49-F238E27FC236}">
                <a16:creationId xmlns:a16="http://schemas.microsoft.com/office/drawing/2014/main" id="{166CDD8B-38AA-DDAF-AEAB-1407926FF181}"/>
              </a:ext>
            </a:extLst>
          </p:cNvPr>
          <p:cNvSpPr txBox="1"/>
          <p:nvPr/>
        </p:nvSpPr>
        <p:spPr>
          <a:xfrm>
            <a:off x="447677" y="4323327"/>
            <a:ext cx="6395261"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5. Saiba aqui quais dos seus dados trataremos</a:t>
            </a:r>
          </a:p>
        </p:txBody>
      </p:sp>
      <p:sp>
        <p:nvSpPr>
          <p:cNvPr id="40" name="Retângulo 39">
            <a:extLst>
              <a:ext uri="{FF2B5EF4-FFF2-40B4-BE49-F238E27FC236}">
                <a16:creationId xmlns:a16="http://schemas.microsoft.com/office/drawing/2014/main" id="{31504914-4CCE-BB18-A520-D5F083D1B053}"/>
              </a:ext>
            </a:extLst>
          </p:cNvPr>
          <p:cNvSpPr/>
          <p:nvPr/>
        </p:nvSpPr>
        <p:spPr>
          <a:xfrm rot="5400000">
            <a:off x="3808920" y="6902239"/>
            <a:ext cx="4253913"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tângulo 41">
            <a:extLst>
              <a:ext uri="{FF2B5EF4-FFF2-40B4-BE49-F238E27FC236}">
                <a16:creationId xmlns:a16="http://schemas.microsoft.com/office/drawing/2014/main" id="{6703F173-FCCC-B173-BB4E-7DA674DC5A0B}"/>
              </a:ext>
            </a:extLst>
          </p:cNvPr>
          <p:cNvSpPr/>
          <p:nvPr/>
        </p:nvSpPr>
        <p:spPr>
          <a:xfrm rot="5400000">
            <a:off x="1600390" y="6904766"/>
            <a:ext cx="4253910"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effectLst/>
                <a:latin typeface="Calibri" panose="020F0502020204030204" pitchFamily="34" charset="0"/>
                <a:ea typeface="Calibri" panose="020F0502020204030204" pitchFamily="34" charset="0"/>
                <a:cs typeface="Times New Roman" panose="02020603050405020304" pitchFamily="18" charset="0"/>
              </a:rPr>
              <a:t>Cadastro do paciente no Sistema Operacional do Laboratório</a:t>
            </a:r>
            <a:endParaRPr lang="pt-BR" dirty="0"/>
          </a:p>
        </p:txBody>
      </p:sp>
      <p:sp>
        <p:nvSpPr>
          <p:cNvPr id="44" name="Retângulo 43">
            <a:extLst>
              <a:ext uri="{FF2B5EF4-FFF2-40B4-BE49-F238E27FC236}">
                <a16:creationId xmlns:a16="http://schemas.microsoft.com/office/drawing/2014/main" id="{20E6BBD9-3952-0AB8-7BD3-956D64EE7E53}"/>
              </a:ext>
            </a:extLst>
          </p:cNvPr>
          <p:cNvSpPr/>
          <p:nvPr/>
        </p:nvSpPr>
        <p:spPr>
          <a:xfrm rot="5400000">
            <a:off x="-580037" y="6905682"/>
            <a:ext cx="4251116"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aixaDeTexto 48">
            <a:extLst>
              <a:ext uri="{FF2B5EF4-FFF2-40B4-BE49-F238E27FC236}">
                <a16:creationId xmlns:a16="http://schemas.microsoft.com/office/drawing/2014/main" id="{E962FA43-8E12-F920-9DD5-53A3261D7679}"/>
              </a:ext>
            </a:extLst>
          </p:cNvPr>
          <p:cNvSpPr txBox="1"/>
          <p:nvPr/>
        </p:nvSpPr>
        <p:spPr>
          <a:xfrm>
            <a:off x="813654" y="5844948"/>
            <a:ext cx="1463743" cy="470963"/>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Dados pessoais comuns tratados:</a:t>
            </a:r>
          </a:p>
        </p:txBody>
      </p:sp>
      <p:sp>
        <p:nvSpPr>
          <p:cNvPr id="50" name="CaixaDeTexto 49">
            <a:extLst>
              <a:ext uri="{FF2B5EF4-FFF2-40B4-BE49-F238E27FC236}">
                <a16:creationId xmlns:a16="http://schemas.microsoft.com/office/drawing/2014/main" id="{ABD846E1-0AA2-A70D-95ED-8788479C5149}"/>
              </a:ext>
            </a:extLst>
          </p:cNvPr>
          <p:cNvSpPr txBox="1"/>
          <p:nvPr/>
        </p:nvSpPr>
        <p:spPr>
          <a:xfrm>
            <a:off x="2833572" y="5832568"/>
            <a:ext cx="1787550" cy="470963"/>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Finalidades de tratamento:</a:t>
            </a:r>
          </a:p>
        </p:txBody>
      </p:sp>
      <p:sp>
        <p:nvSpPr>
          <p:cNvPr id="51" name="CaixaDeTexto 50">
            <a:extLst>
              <a:ext uri="{FF2B5EF4-FFF2-40B4-BE49-F238E27FC236}">
                <a16:creationId xmlns:a16="http://schemas.microsoft.com/office/drawing/2014/main" id="{2DD47EDD-1B4C-D9CE-CC0F-6CD8A9B0F55D}"/>
              </a:ext>
            </a:extLst>
          </p:cNvPr>
          <p:cNvSpPr txBox="1"/>
          <p:nvPr/>
        </p:nvSpPr>
        <p:spPr>
          <a:xfrm>
            <a:off x="4973728" y="5832568"/>
            <a:ext cx="1940821" cy="470963"/>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Hipóteses legais de tratamento:</a:t>
            </a:r>
          </a:p>
        </p:txBody>
      </p:sp>
      <p:sp>
        <p:nvSpPr>
          <p:cNvPr id="53" name="CaixaDeTexto 52">
            <a:extLst>
              <a:ext uri="{FF2B5EF4-FFF2-40B4-BE49-F238E27FC236}">
                <a16:creationId xmlns:a16="http://schemas.microsoft.com/office/drawing/2014/main" id="{7A3A0DA9-1117-3BDB-AA1B-E9864A929BD3}"/>
              </a:ext>
            </a:extLst>
          </p:cNvPr>
          <p:cNvSpPr txBox="1"/>
          <p:nvPr/>
        </p:nvSpPr>
        <p:spPr>
          <a:xfrm>
            <a:off x="446566" y="5087683"/>
            <a:ext cx="5809855" cy="400110"/>
          </a:xfrm>
          <a:prstGeom prst="rect">
            <a:avLst/>
          </a:prstGeom>
          <a:noFill/>
        </p:spPr>
        <p:txBody>
          <a:bodyPr wrap="square" rtlCol="0">
            <a:spAutoFit/>
          </a:bodyPr>
          <a:lstStyle/>
          <a:p>
            <a:r>
              <a:rPr lang="pt-BR" sz="2000" b="1">
                <a:latin typeface="Raleway" pitchFamily="2" charset="0"/>
                <a:cs typeface="Arial" panose="020B0604020202020204" pitchFamily="34" charset="0"/>
              </a:rPr>
              <a:t>Dados de identificação, localização e contato</a:t>
            </a:r>
          </a:p>
        </p:txBody>
      </p:sp>
      <p:sp>
        <p:nvSpPr>
          <p:cNvPr id="55" name="CaixaDeTexto 54">
            <a:extLst>
              <a:ext uri="{FF2B5EF4-FFF2-40B4-BE49-F238E27FC236}">
                <a16:creationId xmlns:a16="http://schemas.microsoft.com/office/drawing/2014/main" id="{B2540C44-0672-746C-6A6E-E4CA18BFED21}"/>
              </a:ext>
            </a:extLst>
          </p:cNvPr>
          <p:cNvSpPr txBox="1"/>
          <p:nvPr/>
        </p:nvSpPr>
        <p:spPr>
          <a:xfrm>
            <a:off x="738480" y="6391109"/>
            <a:ext cx="1787550" cy="2151230"/>
          </a:xfrm>
          <a:prstGeom prst="rect">
            <a:avLst/>
          </a:prstGeom>
          <a:noFill/>
        </p:spPr>
        <p:txBody>
          <a:bodyPr wrap="square">
            <a:spAutoFit/>
          </a:bodyPr>
          <a:lstStyle/>
          <a:p>
            <a:pPr algn="just">
              <a:lnSpc>
                <a:spcPct val="106000"/>
              </a:lnSpc>
              <a:spcAft>
                <a:spcPts val="800"/>
              </a:spcAft>
            </a:pPr>
            <a:r>
              <a:rPr lang="pt-BR" sz="1200" dirty="0">
                <a:solidFill>
                  <a:prstClr val="black"/>
                </a:solidFill>
                <a:latin typeface="Raleway" pitchFamily="2" charset="0"/>
                <a:ea typeface="Lato" panose="020F0502020204030203" pitchFamily="34" charset="0"/>
                <a:cs typeface="Lato" panose="020F0502020204030203" pitchFamily="34" charset="0"/>
              </a:rPr>
              <a:t>1. Nome, Data Nascimento, Sexo, CPF, RG, nome da mãe</a:t>
            </a:r>
          </a:p>
          <a:p>
            <a:pPr algn="just">
              <a:lnSpc>
                <a:spcPct val="106000"/>
              </a:lnSpc>
              <a:spcAft>
                <a:spcPts val="800"/>
              </a:spcAft>
            </a:pPr>
            <a:r>
              <a:rPr lang="pt-BR" sz="1200" dirty="0">
                <a:solidFill>
                  <a:prstClr val="black"/>
                </a:solidFill>
                <a:latin typeface="Raleway" pitchFamily="2" charset="0"/>
                <a:ea typeface="Lato" panose="020F0502020204030203" pitchFamily="34" charset="0"/>
                <a:cs typeface="Lato" panose="020F0502020204030203" pitchFamily="34" charset="0"/>
              </a:rPr>
              <a:t>2. Endereço, Telefone, </a:t>
            </a:r>
            <a:r>
              <a:rPr lang="pt-BR" sz="1200" dirty="0" err="1">
                <a:solidFill>
                  <a:prstClr val="black"/>
                </a:solidFill>
                <a:latin typeface="Raleway" pitchFamily="2" charset="0"/>
                <a:ea typeface="Lato" panose="020F0502020204030203" pitchFamily="34" charset="0"/>
                <a:cs typeface="Lato" panose="020F0502020204030203" pitchFamily="34" charset="0"/>
              </a:rPr>
              <a:t>email</a:t>
            </a:r>
            <a:endParaRPr lang="pt-BR" sz="1200" dirty="0">
              <a:solidFill>
                <a:prstClr val="black"/>
              </a:solidFill>
              <a:latin typeface="Raleway" pitchFamily="2" charset="0"/>
              <a:ea typeface="Lato" panose="020F0502020204030203" pitchFamily="34" charset="0"/>
              <a:cs typeface="Lato" panose="020F0502020204030203" pitchFamily="34" charset="0"/>
            </a:endParaRPr>
          </a:p>
          <a:p>
            <a:pPr algn="just">
              <a:lnSpc>
                <a:spcPct val="106000"/>
              </a:lnSpc>
              <a:spcAft>
                <a:spcPts val="800"/>
              </a:spcAft>
            </a:pPr>
            <a:r>
              <a:rPr lang="pt-BR" sz="1200" dirty="0">
                <a:solidFill>
                  <a:prstClr val="black"/>
                </a:solidFill>
                <a:latin typeface="Raleway" pitchFamily="2" charset="0"/>
                <a:ea typeface="Lato" panose="020F0502020204030203" pitchFamily="34" charset="0"/>
                <a:cs typeface="Lato" panose="020F0502020204030203" pitchFamily="34" charset="0"/>
              </a:rPr>
              <a:t>3. Convênio (nº carteirinha)</a:t>
            </a:r>
          </a:p>
          <a:p>
            <a:pPr lvl="0" algn="just">
              <a:lnSpc>
                <a:spcPct val="107000"/>
              </a:lnSpc>
              <a:spcAft>
                <a:spcPts val="800"/>
              </a:spcAft>
              <a:defRPr/>
            </a:pPr>
            <a:endParaRPr kumimoji="0" lang="pt-BR" sz="1200" b="0" i="0" u="none" strike="noStrike" kern="1200" cap="none" spc="0" normalizeH="0" baseline="0" noProof="0" dirty="0">
              <a:ln>
                <a:noFill/>
              </a:ln>
              <a:solidFill>
                <a:prstClr val="black"/>
              </a:solidFill>
              <a:effectLst/>
              <a:highlight>
                <a:srgbClr val="FFFF00"/>
              </a:highlight>
              <a:uLnTx/>
              <a:uFillTx/>
              <a:latin typeface="Raleway" pitchFamily="2" charset="0"/>
              <a:ea typeface="Lato" panose="020F0502020204030203" pitchFamily="34" charset="0"/>
              <a:cs typeface="Lato" panose="020F0502020204030203" pitchFamily="34" charset="0"/>
            </a:endParaRPr>
          </a:p>
        </p:txBody>
      </p:sp>
      <p:sp>
        <p:nvSpPr>
          <p:cNvPr id="56" name="CaixaDeTexto 55">
            <a:extLst>
              <a:ext uri="{FF2B5EF4-FFF2-40B4-BE49-F238E27FC236}">
                <a16:creationId xmlns:a16="http://schemas.microsoft.com/office/drawing/2014/main" id="{4E32DDCA-91C6-B11E-BCAE-016757595BEE}"/>
              </a:ext>
            </a:extLst>
          </p:cNvPr>
          <p:cNvSpPr txBox="1"/>
          <p:nvPr/>
        </p:nvSpPr>
        <p:spPr>
          <a:xfrm>
            <a:off x="2861792" y="6344205"/>
            <a:ext cx="1787550" cy="277384"/>
          </a:xfrm>
          <a:prstGeom prst="rect">
            <a:avLst/>
          </a:prstGeom>
          <a:noFill/>
        </p:spPr>
        <p:txBody>
          <a:bodyPr wrap="square">
            <a:spAutoFit/>
          </a:bodyPr>
          <a:lstStyle/>
          <a:p>
            <a:pPr lvl="0" algn="just">
              <a:lnSpc>
                <a:spcPct val="107000"/>
              </a:lnSpc>
              <a:spcAft>
                <a:spcPts val="800"/>
              </a:spcAft>
              <a:defRPr/>
            </a:pPr>
            <a:endParaRPr lang="pt-BR" sz="1200" dirty="0">
              <a:solidFill>
                <a:prstClr val="black"/>
              </a:solidFill>
              <a:highlight>
                <a:srgbClr val="FFFF00"/>
              </a:highlight>
              <a:latin typeface="Raleway" pitchFamily="2" charset="0"/>
              <a:ea typeface="Lato" panose="020F0502020204030203" pitchFamily="34" charset="0"/>
              <a:cs typeface="Lato" panose="020F0502020204030203" pitchFamily="34" charset="0"/>
            </a:endParaRPr>
          </a:p>
        </p:txBody>
      </p:sp>
      <p:sp>
        <p:nvSpPr>
          <p:cNvPr id="41" name="Retângulo 40">
            <a:extLst>
              <a:ext uri="{FF2B5EF4-FFF2-40B4-BE49-F238E27FC236}">
                <a16:creationId xmlns:a16="http://schemas.microsoft.com/office/drawing/2014/main" id="{E412DE16-665E-AC24-20E6-3BEFE831CD2F}"/>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CaixaDeTexto 35">
            <a:extLst>
              <a:ext uri="{FF2B5EF4-FFF2-40B4-BE49-F238E27FC236}">
                <a16:creationId xmlns:a16="http://schemas.microsoft.com/office/drawing/2014/main" id="{AFA6F23C-B4CB-9E3D-0FA9-502D1DB148BF}"/>
              </a:ext>
            </a:extLst>
          </p:cNvPr>
          <p:cNvSpPr txBox="1"/>
          <p:nvPr/>
        </p:nvSpPr>
        <p:spPr>
          <a:xfrm>
            <a:off x="447676" y="975566"/>
            <a:ext cx="6457739" cy="400110"/>
          </a:xfrm>
          <a:prstGeom prst="rect">
            <a:avLst/>
          </a:prstGeom>
          <a:noFill/>
        </p:spPr>
        <p:txBody>
          <a:bodyPr wrap="square" rtlCol="0">
            <a:spAutoFit/>
          </a:bodyPr>
          <a:lstStyle/>
          <a:p>
            <a:r>
              <a:rPr lang="pt-BR" sz="2000" b="1">
                <a:solidFill>
                  <a:schemeClr val="bg1"/>
                </a:solidFill>
                <a:latin typeface="Raleway" pitchFamily="2" charset="0"/>
                <a:cs typeface="Arial" panose="020B0604020202020204" pitchFamily="34" charset="0"/>
              </a:rPr>
              <a:t>4. Para tratar seus dados pessoais obedecemos</a:t>
            </a:r>
          </a:p>
        </p:txBody>
      </p:sp>
      <p:cxnSp>
        <p:nvCxnSpPr>
          <p:cNvPr id="58" name="Conector reto 57">
            <a:extLst>
              <a:ext uri="{FF2B5EF4-FFF2-40B4-BE49-F238E27FC236}">
                <a16:creationId xmlns:a16="http://schemas.microsoft.com/office/drawing/2014/main" id="{FC4B0BB8-E3A6-BA85-D8A4-18F22A58A114}"/>
              </a:ext>
            </a:extLst>
          </p:cNvPr>
          <p:cNvCxnSpPr>
            <a:cxnSpLocks/>
          </p:cNvCxnSpPr>
          <p:nvPr/>
        </p:nvCxnSpPr>
        <p:spPr>
          <a:xfrm>
            <a:off x="-7119" y="5516043"/>
            <a:ext cx="6588763"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59" name="CaixaDeTexto 58">
            <a:extLst>
              <a:ext uri="{FF2B5EF4-FFF2-40B4-BE49-F238E27FC236}">
                <a16:creationId xmlns:a16="http://schemas.microsoft.com/office/drawing/2014/main" id="{1F6BE344-E623-38B2-29A1-D82A351D9A54}"/>
              </a:ext>
            </a:extLst>
          </p:cNvPr>
          <p:cNvSpPr txBox="1"/>
          <p:nvPr/>
        </p:nvSpPr>
        <p:spPr>
          <a:xfrm>
            <a:off x="4973728" y="6313917"/>
            <a:ext cx="1940821" cy="1668277"/>
          </a:xfrm>
          <a:prstGeom prst="rect">
            <a:avLst/>
          </a:prstGeom>
          <a:noFill/>
        </p:spPr>
        <p:txBody>
          <a:bodyPr wrap="square">
            <a:spAutoFit/>
          </a:bodyPr>
          <a:lstStyle/>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Execução de contrato, art. 7, v, da LGPD;</a:t>
            </a:r>
          </a:p>
          <a:p>
            <a:pPr lvl="0" algn="just">
              <a:lnSpc>
                <a:spcPct val="107000"/>
              </a:lnSpc>
              <a:spcAft>
                <a:spcPts val="800"/>
              </a:spcAft>
              <a:defRPr/>
            </a:pPr>
            <a:r>
              <a:rPr lang="pt-BR" sz="1200" dirty="0">
                <a:solidFill>
                  <a:prstClr val="black"/>
                </a:solidFill>
                <a:latin typeface="Raleway" pitchFamily="2" charset="0"/>
                <a:ea typeface="Lato" panose="020F0502020204030203" pitchFamily="34" charset="0"/>
                <a:cs typeface="Lato" panose="020F0502020204030203" pitchFamily="34" charset="0"/>
              </a:rPr>
              <a:t>Tutela da saúde, art. 11, II, f, da LGPD</a:t>
            </a:r>
          </a:p>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Cumprimento de Obrigação Legal, art. 11, II, a, da LGPD;  </a:t>
            </a:r>
          </a:p>
        </p:txBody>
      </p:sp>
      <p:sp>
        <p:nvSpPr>
          <p:cNvPr id="2" name="CaixaDeTexto 1">
            <a:extLst>
              <a:ext uri="{FF2B5EF4-FFF2-40B4-BE49-F238E27FC236}">
                <a16:creationId xmlns:a16="http://schemas.microsoft.com/office/drawing/2014/main" id="{EE12A849-9CB9-4F73-4282-3F65EC9292D9}"/>
              </a:ext>
            </a:extLst>
          </p:cNvPr>
          <p:cNvSpPr txBox="1"/>
          <p:nvPr/>
        </p:nvSpPr>
        <p:spPr>
          <a:xfrm>
            <a:off x="2853531" y="6508769"/>
            <a:ext cx="1787550" cy="4116833"/>
          </a:xfrm>
          <a:prstGeom prst="rect">
            <a:avLst/>
          </a:prstGeom>
          <a:noFill/>
        </p:spPr>
        <p:txBody>
          <a:bodyPr wrap="square">
            <a:spAutoFit/>
          </a:bodyPr>
          <a:lstStyle/>
          <a:p>
            <a:pPr algn="just">
              <a:lnSpc>
                <a:spcPct val="106000"/>
              </a:lnSpc>
              <a:spcAft>
                <a:spcPts val="800"/>
              </a:spcAft>
            </a:pPr>
            <a:r>
              <a:rPr lang="pt-BR" sz="1200" dirty="0">
                <a:effectLst/>
                <a:latin typeface="Raleway" pitchFamily="2" charset="0"/>
                <a:ea typeface="Calibri" panose="020F0502020204030204" pitchFamily="34" charset="0"/>
                <a:cs typeface="Times New Roman" panose="02020603050405020304" pitchFamily="18" charset="0"/>
              </a:rPr>
              <a:t>Cadastro do paciente no Sistema Operacional do Laboratório</a:t>
            </a:r>
          </a:p>
          <a:p>
            <a:pPr algn="just">
              <a:lnSpc>
                <a:spcPct val="106000"/>
              </a:lnSpc>
              <a:spcAft>
                <a:spcPts val="800"/>
              </a:spcAft>
            </a:pPr>
            <a:r>
              <a:rPr lang="pt-BR" sz="1200" dirty="0">
                <a:effectLst/>
                <a:latin typeface="Raleway" pitchFamily="2" charset="0"/>
                <a:ea typeface="Calibri" panose="020F0502020204030204" pitchFamily="34" charset="0"/>
                <a:cs typeface="Times New Roman" panose="02020603050405020304" pitchFamily="18" charset="0"/>
              </a:rPr>
              <a:t>Interpretação de resultados, </a:t>
            </a:r>
            <a:r>
              <a:rPr lang="pt-BR" sz="1200" dirty="0">
                <a:solidFill>
                  <a:prstClr val="black"/>
                </a:solidFill>
                <a:latin typeface="Raleway" pitchFamily="2" charset="0"/>
                <a:ea typeface="Lato" panose="020F0502020204030203" pitchFamily="34" charset="0"/>
                <a:cs typeface="Lato" panose="020F0502020204030203" pitchFamily="34" charset="0"/>
              </a:rPr>
              <a:t>avaliação de c</a:t>
            </a:r>
            <a:r>
              <a:rPr lang="pt-BR" sz="1200" dirty="0">
                <a:effectLst/>
                <a:latin typeface="Raleway" pitchFamily="2" charset="0"/>
                <a:ea typeface="Calibri" panose="020F0502020204030204" pitchFamily="34" charset="0"/>
                <a:cs typeface="Times New Roman" panose="02020603050405020304" pitchFamily="18" charset="0"/>
              </a:rPr>
              <a:t>ompatibilidade com suspeita do médico;</a:t>
            </a:r>
          </a:p>
          <a:p>
            <a:pPr algn="just">
              <a:lnSpc>
                <a:spcPct val="106000"/>
              </a:lnSpc>
              <a:spcAft>
                <a:spcPts val="800"/>
              </a:spcAft>
            </a:pPr>
            <a:r>
              <a:rPr lang="pt-BR" sz="1200" dirty="0">
                <a:solidFill>
                  <a:prstClr val="black"/>
                </a:solidFill>
                <a:latin typeface="Raleway" pitchFamily="2" charset="0"/>
                <a:ea typeface="Lato" panose="020F0502020204030203" pitchFamily="34" charset="0"/>
                <a:cs typeface="Lato" panose="020F0502020204030203" pitchFamily="34" charset="0"/>
              </a:rPr>
              <a:t>Notificação Compulsória de Doenças  Contato para solicitação de </a:t>
            </a:r>
            <a:r>
              <a:rPr lang="pt-BR" sz="1200" dirty="0" err="1">
                <a:solidFill>
                  <a:prstClr val="black"/>
                </a:solidFill>
                <a:latin typeface="Raleway" pitchFamily="2" charset="0"/>
                <a:ea typeface="Lato" panose="020F0502020204030203" pitchFamily="34" charset="0"/>
                <a:cs typeface="Lato" panose="020F0502020204030203" pitchFamily="34" charset="0"/>
              </a:rPr>
              <a:t>recoletas</a:t>
            </a:r>
            <a:r>
              <a:rPr lang="pt-BR" sz="1200" dirty="0">
                <a:solidFill>
                  <a:prstClr val="black"/>
                </a:solidFill>
                <a:latin typeface="Raleway" pitchFamily="2" charset="0"/>
                <a:ea typeface="Lato" panose="020F0502020204030203" pitchFamily="34" charset="0"/>
                <a:cs typeface="Lato" panose="020F0502020204030203" pitchFamily="34" charset="0"/>
              </a:rPr>
              <a:t>;</a:t>
            </a:r>
          </a:p>
          <a:p>
            <a:pPr algn="just">
              <a:lnSpc>
                <a:spcPct val="106000"/>
              </a:lnSpc>
              <a:spcAft>
                <a:spcPts val="800"/>
              </a:spcAft>
            </a:pPr>
            <a:r>
              <a:rPr lang="pt-BR" sz="1200" dirty="0">
                <a:solidFill>
                  <a:prstClr val="black"/>
                </a:solidFill>
                <a:latin typeface="Raleway" pitchFamily="2" charset="0"/>
                <a:ea typeface="Lato" panose="020F0502020204030203" pitchFamily="34" charset="0"/>
                <a:cs typeface="Lato" panose="020F0502020204030203" pitchFamily="34" charset="0"/>
              </a:rPr>
              <a:t>Faturamento junto ao convênio;</a:t>
            </a:r>
          </a:p>
          <a:p>
            <a:pPr algn="just">
              <a:lnSpc>
                <a:spcPct val="106000"/>
              </a:lnSpc>
              <a:spcAft>
                <a:spcPts val="800"/>
              </a:spcAft>
            </a:pP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endParaRPr kumimoji="0" lang="pt-BR" sz="1200" b="0" i="0" u="none" strike="noStrike" kern="1200" cap="none" spc="0" normalizeH="0" baseline="0" noProof="0" dirty="0">
              <a:ln>
                <a:noFill/>
              </a:ln>
              <a:solidFill>
                <a:prstClr val="black"/>
              </a:solidFill>
              <a:effectLst/>
              <a:highlight>
                <a:srgbClr val="FFFF00"/>
              </a:highlight>
              <a:uLnTx/>
              <a:uFillTx/>
              <a:latin typeface="Raleway" pitchFamily="2"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99499579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 name="Conector reto 82">
            <a:extLst>
              <a:ext uri="{FF2B5EF4-FFF2-40B4-BE49-F238E27FC236}">
                <a16:creationId xmlns:a16="http://schemas.microsoft.com/office/drawing/2014/main" id="{EEB44ED6-6B17-29AB-E8C1-EA3F48610D74}"/>
              </a:ext>
            </a:extLst>
          </p:cNvPr>
          <p:cNvCxnSpPr>
            <a:cxnSpLocks/>
          </p:cNvCxnSpPr>
          <p:nvPr/>
        </p:nvCxnSpPr>
        <p:spPr>
          <a:xfrm>
            <a:off x="-12032" y="1127753"/>
            <a:ext cx="6588763"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70" name="CaixaDeTexto 69">
            <a:extLst>
              <a:ext uri="{FF2B5EF4-FFF2-40B4-BE49-F238E27FC236}">
                <a16:creationId xmlns:a16="http://schemas.microsoft.com/office/drawing/2014/main" id="{3457D42B-121D-5C8F-4975-BB9C5C35D5DD}"/>
              </a:ext>
            </a:extLst>
          </p:cNvPr>
          <p:cNvSpPr txBox="1"/>
          <p:nvPr/>
        </p:nvSpPr>
        <p:spPr>
          <a:xfrm>
            <a:off x="575112" y="709992"/>
            <a:ext cx="3379164" cy="400110"/>
          </a:xfrm>
          <a:prstGeom prst="rect">
            <a:avLst/>
          </a:prstGeom>
          <a:noFill/>
        </p:spPr>
        <p:txBody>
          <a:bodyPr wrap="square" rtlCol="0">
            <a:spAutoFit/>
          </a:bodyPr>
          <a:lstStyle/>
          <a:p>
            <a:r>
              <a:rPr lang="pt-BR" sz="2000" b="1">
                <a:latin typeface="Raleway" pitchFamily="2" charset="0"/>
                <a:cs typeface="Arial" panose="020B0604020202020204" pitchFamily="34" charset="0"/>
              </a:rPr>
              <a:t>Dados pessoais sensíveis</a:t>
            </a:r>
          </a:p>
        </p:txBody>
      </p:sp>
      <p:sp>
        <p:nvSpPr>
          <p:cNvPr id="37" name="CaixaDeTexto 36">
            <a:extLst>
              <a:ext uri="{FF2B5EF4-FFF2-40B4-BE49-F238E27FC236}">
                <a16:creationId xmlns:a16="http://schemas.microsoft.com/office/drawing/2014/main" id="{55512EE3-526C-7F10-9EDB-C926BACF9E22}"/>
              </a:ext>
            </a:extLst>
          </p:cNvPr>
          <p:cNvSpPr txBox="1"/>
          <p:nvPr/>
        </p:nvSpPr>
        <p:spPr>
          <a:xfrm>
            <a:off x="651266" y="1237876"/>
            <a:ext cx="6219733" cy="646331"/>
          </a:xfrm>
          <a:prstGeom prst="rect">
            <a:avLst/>
          </a:prstGeom>
          <a:noFill/>
        </p:spPr>
        <p:txBody>
          <a:bodyPr wrap="square">
            <a:spAutoFit/>
          </a:bodyPr>
          <a:lstStyle/>
          <a:p>
            <a:pPr algn="just"/>
            <a:r>
              <a:rPr lang="pt-BR" sz="1200">
                <a:latin typeface="Raleway" pitchFamily="2" charset="0"/>
                <a:cs typeface="Arial" panose="020B0604020202020204" pitchFamily="34" charset="0"/>
              </a:rPr>
              <a:t>Abaixo as hipóteses de tratamento de informações a seu respeito que </a:t>
            </a:r>
            <a:r>
              <a:rPr lang="pt-BR" sz="1200" b="1">
                <a:latin typeface="Raleway" pitchFamily="2" charset="0"/>
                <a:cs typeface="Arial" panose="020B0604020202020204" pitchFamily="34" charset="0"/>
              </a:rPr>
              <a:t>representam maior possibilidade de exposição da sua privacidade</a:t>
            </a:r>
            <a:r>
              <a:rPr lang="pt-BR" sz="1200">
                <a:latin typeface="Raleway" pitchFamily="2" charset="0"/>
                <a:cs typeface="Arial" panose="020B0604020202020204" pitchFamily="34" charset="0"/>
              </a:rPr>
              <a:t> (exemplos: origem racial ou étnica, vida e orientação sexual, dados de saúde, dado genético).</a:t>
            </a:r>
          </a:p>
        </p:txBody>
      </p:sp>
      <p:sp>
        <p:nvSpPr>
          <p:cNvPr id="39" name="Retângulo 38">
            <a:extLst>
              <a:ext uri="{FF2B5EF4-FFF2-40B4-BE49-F238E27FC236}">
                <a16:creationId xmlns:a16="http://schemas.microsoft.com/office/drawing/2014/main" id="{D301521A-C772-1A72-E8F3-06FB998FA437}"/>
              </a:ext>
            </a:extLst>
          </p:cNvPr>
          <p:cNvSpPr/>
          <p:nvPr/>
        </p:nvSpPr>
        <p:spPr>
          <a:xfrm rot="5400000">
            <a:off x="4053717" y="2808162"/>
            <a:ext cx="3677214"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Retângulo 39">
            <a:extLst>
              <a:ext uri="{FF2B5EF4-FFF2-40B4-BE49-F238E27FC236}">
                <a16:creationId xmlns:a16="http://schemas.microsoft.com/office/drawing/2014/main" id="{E46C4E59-1895-CE7F-AB62-7E56A14CF118}"/>
              </a:ext>
            </a:extLst>
          </p:cNvPr>
          <p:cNvSpPr/>
          <p:nvPr/>
        </p:nvSpPr>
        <p:spPr>
          <a:xfrm rot="5400000">
            <a:off x="1904740" y="2808166"/>
            <a:ext cx="3677224"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tângulo 41">
            <a:extLst>
              <a:ext uri="{FF2B5EF4-FFF2-40B4-BE49-F238E27FC236}">
                <a16:creationId xmlns:a16="http://schemas.microsoft.com/office/drawing/2014/main" id="{804A35D7-C5CA-FA79-604E-945C79E654A4}"/>
              </a:ext>
            </a:extLst>
          </p:cNvPr>
          <p:cNvSpPr/>
          <p:nvPr/>
        </p:nvSpPr>
        <p:spPr>
          <a:xfrm rot="5400000">
            <a:off x="-225197" y="2808166"/>
            <a:ext cx="3677217" cy="1940821"/>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CaixaDeTexto 42">
            <a:extLst>
              <a:ext uri="{FF2B5EF4-FFF2-40B4-BE49-F238E27FC236}">
                <a16:creationId xmlns:a16="http://schemas.microsoft.com/office/drawing/2014/main" id="{B7B89835-6682-7EA9-CC2D-AD9D06D8A355}"/>
              </a:ext>
            </a:extLst>
          </p:cNvPr>
          <p:cNvSpPr txBox="1"/>
          <p:nvPr/>
        </p:nvSpPr>
        <p:spPr>
          <a:xfrm>
            <a:off x="881547" y="2023004"/>
            <a:ext cx="1463743" cy="475002"/>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Dados pessoais sensíveis:</a:t>
            </a:r>
          </a:p>
        </p:txBody>
      </p:sp>
      <p:sp>
        <p:nvSpPr>
          <p:cNvPr id="44" name="CaixaDeTexto 43">
            <a:extLst>
              <a:ext uri="{FF2B5EF4-FFF2-40B4-BE49-F238E27FC236}">
                <a16:creationId xmlns:a16="http://schemas.microsoft.com/office/drawing/2014/main" id="{903C04DC-F2A6-1C7F-0443-EF14DDB2177A}"/>
              </a:ext>
            </a:extLst>
          </p:cNvPr>
          <p:cNvSpPr txBox="1"/>
          <p:nvPr/>
        </p:nvSpPr>
        <p:spPr>
          <a:xfrm>
            <a:off x="2849579" y="2024309"/>
            <a:ext cx="1787550" cy="470963"/>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a:ln>
                  <a:noFill/>
                </a:ln>
                <a:solidFill>
                  <a:schemeClr val="tx2"/>
                </a:solidFill>
                <a:effectLst/>
                <a:uLnTx/>
                <a:uFillTx/>
                <a:latin typeface="Raleway" pitchFamily="2" charset="0"/>
                <a:ea typeface="Lato" panose="020F0502020204030203" pitchFamily="34" charset="0"/>
                <a:cs typeface="Lato" panose="020F0502020204030203" pitchFamily="34" charset="0"/>
              </a:rPr>
              <a:t>Finalidades de tratamento:</a:t>
            </a:r>
          </a:p>
        </p:txBody>
      </p:sp>
      <p:sp>
        <p:nvSpPr>
          <p:cNvPr id="46" name="CaixaDeTexto 45">
            <a:extLst>
              <a:ext uri="{FF2B5EF4-FFF2-40B4-BE49-F238E27FC236}">
                <a16:creationId xmlns:a16="http://schemas.microsoft.com/office/drawing/2014/main" id="{98A81775-A3BE-2C79-24DE-77943F6AEE08}"/>
              </a:ext>
            </a:extLst>
          </p:cNvPr>
          <p:cNvSpPr txBox="1"/>
          <p:nvPr/>
        </p:nvSpPr>
        <p:spPr>
          <a:xfrm>
            <a:off x="4930178" y="2026839"/>
            <a:ext cx="1940821" cy="470963"/>
          </a:xfrm>
          <a:prstGeom prst="rect">
            <a:avLst/>
          </a:prstGeom>
          <a:noFill/>
        </p:spPr>
        <p:txBody>
          <a:bodyPr wrap="square">
            <a:spAutoFit/>
          </a:bodyPr>
          <a:lstStyle/>
          <a:p>
            <a:pPr lvl="0" algn="ctr">
              <a:lnSpc>
                <a:spcPct val="107000"/>
              </a:lnSpc>
              <a:spcAft>
                <a:spcPts val="800"/>
              </a:spcAft>
              <a:defRPr/>
            </a:pPr>
            <a:r>
              <a:rPr kumimoji="0" lang="pt-BR" sz="1200" b="1" i="0" u="none" strike="noStrike" kern="1200" cap="none" spc="0" normalizeH="0" baseline="0" noProof="0" dirty="0">
                <a:ln>
                  <a:noFill/>
                </a:ln>
                <a:solidFill>
                  <a:schemeClr val="tx2"/>
                </a:solidFill>
                <a:effectLst/>
                <a:uLnTx/>
                <a:uFillTx/>
                <a:latin typeface="Raleway" pitchFamily="2" charset="0"/>
                <a:ea typeface="Lato" panose="020F0502020204030203" pitchFamily="34" charset="0"/>
                <a:cs typeface="Lato" panose="020F0502020204030203" pitchFamily="34" charset="0"/>
              </a:rPr>
              <a:t>Hipóteses legais de tratamento:</a:t>
            </a:r>
          </a:p>
        </p:txBody>
      </p:sp>
      <p:sp>
        <p:nvSpPr>
          <p:cNvPr id="49" name="CaixaDeTexto 48">
            <a:extLst>
              <a:ext uri="{FF2B5EF4-FFF2-40B4-BE49-F238E27FC236}">
                <a16:creationId xmlns:a16="http://schemas.microsoft.com/office/drawing/2014/main" id="{4CD8C19E-2874-5348-E2D5-5D7653FACE94}"/>
              </a:ext>
            </a:extLst>
          </p:cNvPr>
          <p:cNvSpPr txBox="1"/>
          <p:nvPr/>
        </p:nvSpPr>
        <p:spPr>
          <a:xfrm>
            <a:off x="713019" y="2479899"/>
            <a:ext cx="1787550" cy="2058064"/>
          </a:xfrm>
          <a:prstGeom prst="rect">
            <a:avLst/>
          </a:prstGeom>
          <a:noFill/>
        </p:spPr>
        <p:txBody>
          <a:bodyPr wrap="square">
            <a:spAutoFit/>
          </a:bodyPr>
          <a:lstStyle/>
          <a:p>
            <a:pPr algn="just">
              <a:lnSpc>
                <a:spcPct val="106000"/>
              </a:lnSpc>
              <a:spcAft>
                <a:spcPts val="800"/>
              </a:spcAft>
            </a:pPr>
            <a:r>
              <a:rPr lang="pt-BR" sz="1200" kern="1200" dirty="0">
                <a:solidFill>
                  <a:srgbClr val="000000"/>
                </a:solidFill>
                <a:effectLst/>
                <a:latin typeface="Raleway" pitchFamily="2" charset="0"/>
                <a:ea typeface="Lato" panose="020F0502020204030203" pitchFamily="34" charset="0"/>
                <a:cs typeface="Times New Roman" panose="02020603050405020304" pitchFamily="18" charset="0"/>
              </a:rPr>
              <a:t>1</a:t>
            </a:r>
            <a:r>
              <a:rPr lang="pt-BR" sz="1200" dirty="0">
                <a:effectLst/>
                <a:latin typeface="Raleway" pitchFamily="2" charset="0"/>
                <a:ea typeface="Calibri" panose="020F0502020204030204" pitchFamily="34" charset="0"/>
                <a:cs typeface="Times New Roman" panose="02020603050405020304" pitchFamily="18" charset="0"/>
              </a:rPr>
              <a:t>. Medicações em uso</a:t>
            </a:r>
          </a:p>
          <a:p>
            <a:pPr algn="just">
              <a:lnSpc>
                <a:spcPct val="106000"/>
              </a:lnSpc>
              <a:spcAft>
                <a:spcPts val="800"/>
              </a:spcAft>
            </a:pPr>
            <a:r>
              <a:rPr lang="pt-BR" sz="1200" dirty="0">
                <a:effectLst/>
                <a:latin typeface="Raleway" pitchFamily="2" charset="0"/>
                <a:ea typeface="Calibri" panose="020F0502020204030204" pitchFamily="34" charset="0"/>
                <a:cs typeface="Times New Roman" panose="02020603050405020304" pitchFamily="18" charset="0"/>
              </a:rPr>
              <a:t>2. Nome social, se houver</a:t>
            </a:r>
          </a:p>
          <a:p>
            <a:pPr algn="just">
              <a:lnSpc>
                <a:spcPct val="106000"/>
              </a:lnSpc>
              <a:spcAft>
                <a:spcPts val="800"/>
              </a:spcAft>
            </a:pPr>
            <a:r>
              <a:rPr lang="pt-BR" sz="1200" dirty="0">
                <a:effectLst/>
                <a:latin typeface="Raleway" pitchFamily="2" charset="0"/>
                <a:ea typeface="Calibri" panose="020F0502020204030204" pitchFamily="34" charset="0"/>
                <a:cs typeface="Times New Roman" panose="02020603050405020304" pitchFamily="18" charset="0"/>
              </a:rPr>
              <a:t>3.</a:t>
            </a:r>
            <a:r>
              <a:rPr lang="pt-BR" sz="1200" kern="1200" dirty="0">
                <a:solidFill>
                  <a:srgbClr val="000000"/>
                </a:solidFill>
                <a:effectLst/>
                <a:latin typeface="Raleway" pitchFamily="2" charset="0"/>
                <a:ea typeface="Lato" panose="020F0502020204030203" pitchFamily="34" charset="0"/>
                <a:cs typeface="Times New Roman" panose="02020603050405020304" pitchFamily="18" charset="0"/>
              </a:rPr>
              <a:t> HD: hipótese diagnóstica</a:t>
            </a:r>
          </a:p>
          <a:p>
            <a:pPr algn="just">
              <a:lnSpc>
                <a:spcPct val="106000"/>
              </a:lnSpc>
              <a:spcAft>
                <a:spcPts val="800"/>
              </a:spcAft>
            </a:pPr>
            <a:r>
              <a:rPr lang="pt-BR" sz="1200" dirty="0">
                <a:solidFill>
                  <a:srgbClr val="000000"/>
                </a:solidFill>
                <a:latin typeface="Raleway" pitchFamily="2" charset="0"/>
                <a:ea typeface="Lato" panose="020F0502020204030203" pitchFamily="34" charset="0"/>
                <a:cs typeface="Times New Roman" panose="02020603050405020304" pitchFamily="18" charset="0"/>
              </a:rPr>
              <a:t>4.Resultados de exames</a:t>
            </a:r>
            <a:endParaRPr lang="pt-BR" sz="1200" dirty="0">
              <a:effectLst/>
              <a:latin typeface="Raleway" pitchFamily="2" charset="0"/>
              <a:ea typeface="Calibri" panose="020F0502020204030204" pitchFamily="34" charset="0"/>
              <a:cs typeface="Times New Roman" panose="02020603050405020304" pitchFamily="18" charset="0"/>
            </a:endParaRPr>
          </a:p>
          <a:p>
            <a:pPr lvl="0" algn="just">
              <a:lnSpc>
                <a:spcPct val="107000"/>
              </a:lnSpc>
              <a:spcAft>
                <a:spcPts val="800"/>
              </a:spcAft>
              <a:defRPr/>
            </a:pPr>
            <a:endParaRPr kumimoji="0" lang="pt-BR" sz="1200" b="0" i="0" u="none" strike="noStrike" kern="1200" cap="none" spc="0" normalizeH="0" baseline="0" noProof="0" dirty="0">
              <a:ln>
                <a:noFill/>
              </a:ln>
              <a:solidFill>
                <a:prstClr val="black"/>
              </a:solidFill>
              <a:effectLst/>
              <a:highlight>
                <a:srgbClr val="FFFF00"/>
              </a:highlight>
              <a:uLnTx/>
              <a:uFillTx/>
              <a:latin typeface="Raleway" pitchFamily="2" charset="0"/>
              <a:ea typeface="Lato" panose="020F0502020204030203" pitchFamily="34" charset="0"/>
              <a:cs typeface="Lato" panose="020F0502020204030203" pitchFamily="34" charset="0"/>
            </a:endParaRPr>
          </a:p>
        </p:txBody>
      </p:sp>
      <p:sp>
        <p:nvSpPr>
          <p:cNvPr id="50" name="CaixaDeTexto 49">
            <a:extLst>
              <a:ext uri="{FF2B5EF4-FFF2-40B4-BE49-F238E27FC236}">
                <a16:creationId xmlns:a16="http://schemas.microsoft.com/office/drawing/2014/main" id="{BFBCABB4-B432-C6A4-CE29-2294FB4A4CCE}"/>
              </a:ext>
            </a:extLst>
          </p:cNvPr>
          <p:cNvSpPr txBox="1"/>
          <p:nvPr/>
        </p:nvSpPr>
        <p:spPr>
          <a:xfrm>
            <a:off x="2849579" y="2479899"/>
            <a:ext cx="1787550" cy="2956579"/>
          </a:xfrm>
          <a:prstGeom prst="rect">
            <a:avLst/>
          </a:prstGeom>
          <a:noFill/>
        </p:spPr>
        <p:txBody>
          <a:bodyPr wrap="square">
            <a:spAutoFit/>
          </a:bodyPr>
          <a:lstStyle/>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Interpretação de resultados frente a possibilidade de interferência, e compatibilidade</a:t>
            </a:r>
          </a:p>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Interpretação de resultados, avaliação de compatibilidade com suspeita do médico;</a:t>
            </a:r>
          </a:p>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Atendimento à legislação</a:t>
            </a:r>
          </a:p>
          <a:p>
            <a:pPr lvl="0" algn="just">
              <a:lnSpc>
                <a:spcPct val="107000"/>
              </a:lnSpc>
              <a:spcAft>
                <a:spcPts val="800"/>
              </a:spcAft>
              <a:defRPr/>
            </a:pPr>
            <a:endParaRPr kumimoji="0" lang="pt-BR" sz="1200" b="0" i="0" u="none" strike="noStrike" kern="1200" cap="none" spc="0" normalizeH="0" baseline="0" noProof="0" dirty="0">
              <a:ln>
                <a:noFill/>
              </a:ln>
              <a:solidFill>
                <a:prstClr val="black"/>
              </a:solidFill>
              <a:effectLst/>
              <a:highlight>
                <a:srgbClr val="FFFF00"/>
              </a:highlight>
              <a:uLnTx/>
              <a:uFillTx/>
              <a:latin typeface="Raleway" pitchFamily="2" charset="0"/>
              <a:ea typeface="Lato" panose="020F0502020204030203" pitchFamily="34" charset="0"/>
              <a:cs typeface="Lato" panose="020F0502020204030203" pitchFamily="34" charset="0"/>
            </a:endParaRPr>
          </a:p>
        </p:txBody>
      </p:sp>
      <p:sp>
        <p:nvSpPr>
          <p:cNvPr id="51" name="CaixaDeTexto 50">
            <a:extLst>
              <a:ext uri="{FF2B5EF4-FFF2-40B4-BE49-F238E27FC236}">
                <a16:creationId xmlns:a16="http://schemas.microsoft.com/office/drawing/2014/main" id="{17D6CCE4-BCA3-DE50-9121-D60A86BE5C64}"/>
              </a:ext>
            </a:extLst>
          </p:cNvPr>
          <p:cNvSpPr txBox="1"/>
          <p:nvPr/>
        </p:nvSpPr>
        <p:spPr>
          <a:xfrm>
            <a:off x="4930175" y="2515353"/>
            <a:ext cx="1940821" cy="1668277"/>
          </a:xfrm>
          <a:prstGeom prst="rect">
            <a:avLst/>
          </a:prstGeom>
          <a:noFill/>
        </p:spPr>
        <p:txBody>
          <a:bodyPr wrap="square">
            <a:spAutoFit/>
          </a:bodyPr>
          <a:lstStyle/>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Execução de contrato, art. 7, v, da LGPD;</a:t>
            </a:r>
          </a:p>
          <a:p>
            <a:pPr lvl="0" algn="just">
              <a:lnSpc>
                <a:spcPct val="107000"/>
              </a:lnSpc>
              <a:spcAft>
                <a:spcPts val="800"/>
              </a:spcAft>
              <a:defRPr/>
            </a:pPr>
            <a:r>
              <a:rPr lang="pt-BR" sz="1200" dirty="0">
                <a:solidFill>
                  <a:prstClr val="black"/>
                </a:solidFill>
                <a:latin typeface="Raleway" pitchFamily="2" charset="0"/>
                <a:ea typeface="Lato" panose="020F0502020204030203" pitchFamily="34" charset="0"/>
                <a:cs typeface="Lato" panose="020F0502020204030203" pitchFamily="34" charset="0"/>
              </a:rPr>
              <a:t>Tutela da saúde, art. 11, II, f, da LGPD</a:t>
            </a:r>
          </a:p>
          <a:p>
            <a:pPr lvl="0" algn="just">
              <a:lnSpc>
                <a:spcPct val="107000"/>
              </a:lnSpc>
              <a:spcAft>
                <a:spcPts val="800"/>
              </a:spcAft>
              <a:defRPr/>
            </a:pPr>
            <a:r>
              <a:rPr kumimoji="0" lang="pt-BR" sz="1200" b="0" i="0" u="none" strike="noStrike" kern="1200" cap="none" spc="0" normalizeH="0" baseline="0" noProof="0" dirty="0">
                <a:ln>
                  <a:noFill/>
                </a:ln>
                <a:solidFill>
                  <a:prstClr val="black"/>
                </a:solidFill>
                <a:effectLst/>
                <a:uLnTx/>
                <a:uFillTx/>
                <a:latin typeface="Raleway" pitchFamily="2" charset="0"/>
                <a:ea typeface="Lato" panose="020F0502020204030203" pitchFamily="34" charset="0"/>
                <a:cs typeface="Lato" panose="020F0502020204030203" pitchFamily="34" charset="0"/>
              </a:rPr>
              <a:t>Cumprimento de Obrigação Legal, art. 11, II, a, da LGPD;  </a:t>
            </a:r>
          </a:p>
        </p:txBody>
      </p:sp>
    </p:spTree>
    <p:extLst>
      <p:ext uri="{BB962C8B-B14F-4D97-AF65-F5344CB8AC3E}">
        <p14:creationId xmlns:p14="http://schemas.microsoft.com/office/powerpoint/2010/main" val="99761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4" name="Conector reto 63">
            <a:extLst>
              <a:ext uri="{FF2B5EF4-FFF2-40B4-BE49-F238E27FC236}">
                <a16:creationId xmlns:a16="http://schemas.microsoft.com/office/drawing/2014/main" id="{A54C93B5-8177-D4D7-CD84-94CFED3FE367}"/>
              </a:ext>
            </a:extLst>
          </p:cNvPr>
          <p:cNvCxnSpPr>
            <a:cxnSpLocks/>
          </p:cNvCxnSpPr>
          <p:nvPr/>
        </p:nvCxnSpPr>
        <p:spPr>
          <a:xfrm>
            <a:off x="0" y="8206839"/>
            <a:ext cx="6588763"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latin typeface="Raleway" pitchFamily="2" charset="0"/>
              </a:rPr>
              <a:t>6</a:t>
            </a:fld>
            <a:endParaRPr lang="pt-BR">
              <a:latin typeface="Raleway" pitchFamily="2" charset="0"/>
            </a:endParaRP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6" y="972188"/>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6. Armazenamento dos dados pessoais</a:t>
            </a:r>
          </a:p>
        </p:txBody>
      </p:sp>
      <p:sp>
        <p:nvSpPr>
          <p:cNvPr id="54" name="Espaço Reservado para Rodapé 1">
            <a:extLst>
              <a:ext uri="{FF2B5EF4-FFF2-40B4-BE49-F238E27FC236}">
                <a16:creationId xmlns:a16="http://schemas.microsoft.com/office/drawing/2014/main" id="{06599CA5-C745-191A-15EF-6F666CC02C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31" name="Retângulo 30">
            <a:extLst>
              <a:ext uri="{FF2B5EF4-FFF2-40B4-BE49-F238E27FC236}">
                <a16:creationId xmlns:a16="http://schemas.microsoft.com/office/drawing/2014/main" id="{25A59668-E914-0FA2-04AE-ABD8BCEA2CF9}"/>
              </a:ext>
            </a:extLst>
          </p:cNvPr>
          <p:cNvSpPr/>
          <p:nvPr/>
        </p:nvSpPr>
        <p:spPr>
          <a:xfrm>
            <a:off x="3370867" y="3856397"/>
            <a:ext cx="1862608" cy="938719"/>
          </a:xfrm>
          <a:prstGeom prst="rect">
            <a:avLst/>
          </a:prstGeom>
          <a:noFill/>
        </p:spPr>
        <p:txBody>
          <a:bodyPr wrap="square" rtlCol="0">
            <a:spAutoFit/>
          </a:bodyPr>
          <a:lstStyle/>
          <a:p>
            <a:pPr algn="ctr"/>
            <a:r>
              <a:rPr lang="pt-BR" sz="1100">
                <a:latin typeface="Raleway" pitchFamily="2" charset="0"/>
                <a:cs typeface="Arial" panose="020B0604020202020204" pitchFamily="34" charset="0"/>
              </a:rPr>
              <a:t>Após a utilização, os seus dados serão </a:t>
            </a:r>
            <a:r>
              <a:rPr lang="pt-BR" sz="1100" b="1">
                <a:latin typeface="Raleway" pitchFamily="2" charset="0"/>
                <a:cs typeface="Arial" panose="020B0604020202020204" pitchFamily="34" charset="0"/>
              </a:rPr>
              <a:t>guardados pelos prazos estabelecidos </a:t>
            </a:r>
            <a:r>
              <a:rPr lang="pt-BR" sz="1100">
                <a:latin typeface="Raleway" pitchFamily="2" charset="0"/>
                <a:cs typeface="Arial" panose="020B0604020202020204" pitchFamily="34" charset="0"/>
              </a:rPr>
              <a:t>por leis aplicáveis em cada caso. </a:t>
            </a:r>
          </a:p>
        </p:txBody>
      </p:sp>
      <p:cxnSp>
        <p:nvCxnSpPr>
          <p:cNvPr id="32" name="Conector reto 31">
            <a:extLst>
              <a:ext uri="{FF2B5EF4-FFF2-40B4-BE49-F238E27FC236}">
                <a16:creationId xmlns:a16="http://schemas.microsoft.com/office/drawing/2014/main" id="{027B6915-2337-AB30-DEF3-096CFB45C026}"/>
              </a:ext>
            </a:extLst>
          </p:cNvPr>
          <p:cNvCxnSpPr>
            <a:cxnSpLocks/>
          </p:cNvCxnSpPr>
          <p:nvPr/>
        </p:nvCxnSpPr>
        <p:spPr>
          <a:xfrm flipH="1" flipV="1">
            <a:off x="544224" y="3501445"/>
            <a:ext cx="6298713" cy="8071"/>
          </a:xfrm>
          <a:prstGeom prst="line">
            <a:avLst/>
          </a:prstGeom>
          <a:solidFill>
            <a:schemeClr val="bg1"/>
          </a:solidFill>
          <a:ln w="38100">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cxnSp>
      <p:sp>
        <p:nvSpPr>
          <p:cNvPr id="33" name="Elipse 32">
            <a:extLst>
              <a:ext uri="{FF2B5EF4-FFF2-40B4-BE49-F238E27FC236}">
                <a16:creationId xmlns:a16="http://schemas.microsoft.com/office/drawing/2014/main" id="{2CBD2413-0E5C-4FDA-B89C-AAAD682EA7E5}"/>
              </a:ext>
            </a:extLst>
          </p:cNvPr>
          <p:cNvSpPr/>
          <p:nvPr/>
        </p:nvSpPr>
        <p:spPr>
          <a:xfrm>
            <a:off x="1331993" y="3411298"/>
            <a:ext cx="164463" cy="164463"/>
          </a:xfrm>
          <a:prstGeom prst="ellipse">
            <a:avLst/>
          </a:prstGeom>
          <a:solidFill>
            <a:schemeClr val="bg1"/>
          </a:solidFill>
          <a:ln w="9525">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34" name="Retângulo 33">
            <a:extLst>
              <a:ext uri="{FF2B5EF4-FFF2-40B4-BE49-F238E27FC236}">
                <a16:creationId xmlns:a16="http://schemas.microsoft.com/office/drawing/2014/main" id="{ABF20A14-734C-5442-4D65-E4D8C470144E}"/>
              </a:ext>
            </a:extLst>
          </p:cNvPr>
          <p:cNvSpPr/>
          <p:nvPr/>
        </p:nvSpPr>
        <p:spPr>
          <a:xfrm>
            <a:off x="692575" y="3843186"/>
            <a:ext cx="1470592" cy="769441"/>
          </a:xfrm>
          <a:prstGeom prst="rect">
            <a:avLst/>
          </a:prstGeom>
          <a:noFill/>
        </p:spPr>
        <p:txBody>
          <a:bodyPr wrap="square" rtlCol="0">
            <a:spAutoFit/>
          </a:bodyPr>
          <a:lstStyle/>
          <a:p>
            <a:pPr algn="ctr"/>
            <a:r>
              <a:rPr lang="pt-BR" sz="1100" b="1">
                <a:latin typeface="Raleway" pitchFamily="2" charset="0"/>
                <a:cs typeface="Arial" panose="020B0604020202020204" pitchFamily="34" charset="0"/>
              </a:rPr>
              <a:t>Coleta dos seus dados: </a:t>
            </a:r>
          </a:p>
          <a:p>
            <a:pPr algn="ctr"/>
            <a:r>
              <a:rPr lang="pt-BR" sz="1100">
                <a:latin typeface="Raleway" pitchFamily="2" charset="0"/>
                <a:cs typeface="Arial" panose="020B0604020202020204" pitchFamily="34" charset="0"/>
              </a:rPr>
              <a:t>início da relação conosco</a:t>
            </a:r>
            <a:endParaRPr lang="pt-BR" sz="1100" b="1">
              <a:latin typeface="Raleway" pitchFamily="2" charset="0"/>
              <a:cs typeface="Arial" panose="020B0604020202020204" pitchFamily="34" charset="0"/>
            </a:endParaRPr>
          </a:p>
        </p:txBody>
      </p:sp>
      <p:sp>
        <p:nvSpPr>
          <p:cNvPr id="36" name="Retângulo 35">
            <a:extLst>
              <a:ext uri="{FF2B5EF4-FFF2-40B4-BE49-F238E27FC236}">
                <a16:creationId xmlns:a16="http://schemas.microsoft.com/office/drawing/2014/main" id="{023174CD-EC4B-FB3B-D056-67DBD052E5F6}"/>
              </a:ext>
            </a:extLst>
          </p:cNvPr>
          <p:cNvSpPr/>
          <p:nvPr/>
        </p:nvSpPr>
        <p:spPr>
          <a:xfrm>
            <a:off x="1786429" y="2730739"/>
            <a:ext cx="1862608" cy="600164"/>
          </a:xfrm>
          <a:prstGeom prst="rect">
            <a:avLst/>
          </a:prstGeom>
          <a:noFill/>
        </p:spPr>
        <p:txBody>
          <a:bodyPr wrap="square" rtlCol="0">
            <a:spAutoFit/>
          </a:bodyPr>
          <a:lstStyle/>
          <a:p>
            <a:pPr algn="ctr"/>
            <a:r>
              <a:rPr lang="pt-BR" sz="1100" b="1">
                <a:latin typeface="Raleway" pitchFamily="2" charset="0"/>
                <a:cs typeface="Arial" panose="020B0604020202020204" pitchFamily="34" charset="0"/>
              </a:rPr>
              <a:t>Utilização do seu dado </a:t>
            </a:r>
            <a:r>
              <a:rPr lang="pt-BR" sz="1100">
                <a:latin typeface="Raleway" pitchFamily="2" charset="0"/>
                <a:cs typeface="Arial" panose="020B0604020202020204" pitchFamily="34" charset="0"/>
              </a:rPr>
              <a:t>para a(s)  finalidade(s) de tratamento informada(s)</a:t>
            </a:r>
          </a:p>
        </p:txBody>
      </p:sp>
      <p:sp>
        <p:nvSpPr>
          <p:cNvPr id="39" name="Elipse 38">
            <a:extLst>
              <a:ext uri="{FF2B5EF4-FFF2-40B4-BE49-F238E27FC236}">
                <a16:creationId xmlns:a16="http://schemas.microsoft.com/office/drawing/2014/main" id="{6BE66125-94B3-C4E3-616D-9AE54BB4B631}"/>
              </a:ext>
            </a:extLst>
          </p:cNvPr>
          <p:cNvSpPr/>
          <p:nvPr/>
        </p:nvSpPr>
        <p:spPr>
          <a:xfrm>
            <a:off x="2638672" y="3406196"/>
            <a:ext cx="164463" cy="164463"/>
          </a:xfrm>
          <a:prstGeom prst="ellipse">
            <a:avLst/>
          </a:prstGeom>
          <a:solidFill>
            <a:schemeClr val="bg1"/>
          </a:solidFill>
          <a:ln w="9525">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40" name="Elipse 39">
            <a:extLst>
              <a:ext uri="{FF2B5EF4-FFF2-40B4-BE49-F238E27FC236}">
                <a16:creationId xmlns:a16="http://schemas.microsoft.com/office/drawing/2014/main" id="{E27BCCDB-73EB-E768-17E3-34E8A1CEC46D}"/>
              </a:ext>
            </a:extLst>
          </p:cNvPr>
          <p:cNvSpPr/>
          <p:nvPr/>
        </p:nvSpPr>
        <p:spPr>
          <a:xfrm>
            <a:off x="4219941" y="3418923"/>
            <a:ext cx="164463" cy="164463"/>
          </a:xfrm>
          <a:prstGeom prst="ellipse">
            <a:avLst/>
          </a:prstGeom>
          <a:solidFill>
            <a:schemeClr val="bg1"/>
          </a:solidFill>
          <a:ln w="9525">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42" name="CaixaDeTexto 41">
            <a:extLst>
              <a:ext uri="{FF2B5EF4-FFF2-40B4-BE49-F238E27FC236}">
                <a16:creationId xmlns:a16="http://schemas.microsoft.com/office/drawing/2014/main" id="{85855E94-53DF-79C3-8F2A-92D111207FD4}"/>
              </a:ext>
            </a:extLst>
          </p:cNvPr>
          <p:cNvSpPr txBox="1"/>
          <p:nvPr/>
        </p:nvSpPr>
        <p:spPr>
          <a:xfrm>
            <a:off x="1184058" y="3577810"/>
            <a:ext cx="487627" cy="276999"/>
          </a:xfrm>
          <a:prstGeom prst="rect">
            <a:avLst/>
          </a:prstGeom>
          <a:noFill/>
        </p:spPr>
        <p:txBody>
          <a:bodyPr wrap="square" rtlCol="0">
            <a:spAutoFit/>
          </a:bodyPr>
          <a:lstStyle/>
          <a:p>
            <a:pPr algn="ctr"/>
            <a:r>
              <a:rPr lang="pt-BR" sz="1200" b="1">
                <a:latin typeface="Raleway" pitchFamily="2" charset="0"/>
                <a:cs typeface="Arial" panose="020B0604020202020204" pitchFamily="34" charset="0"/>
              </a:rPr>
              <a:t>1.</a:t>
            </a:r>
          </a:p>
        </p:txBody>
      </p:sp>
      <p:sp>
        <p:nvSpPr>
          <p:cNvPr id="43" name="CaixaDeTexto 42">
            <a:extLst>
              <a:ext uri="{FF2B5EF4-FFF2-40B4-BE49-F238E27FC236}">
                <a16:creationId xmlns:a16="http://schemas.microsoft.com/office/drawing/2014/main" id="{24665832-EE1F-60FB-CF36-A9595F55C996}"/>
              </a:ext>
            </a:extLst>
          </p:cNvPr>
          <p:cNvSpPr txBox="1"/>
          <p:nvPr/>
        </p:nvSpPr>
        <p:spPr>
          <a:xfrm>
            <a:off x="2477089" y="2368747"/>
            <a:ext cx="487627" cy="276999"/>
          </a:xfrm>
          <a:prstGeom prst="rect">
            <a:avLst/>
          </a:prstGeom>
          <a:noFill/>
        </p:spPr>
        <p:txBody>
          <a:bodyPr wrap="square" rtlCol="0">
            <a:spAutoFit/>
          </a:bodyPr>
          <a:lstStyle/>
          <a:p>
            <a:pPr algn="ctr"/>
            <a:r>
              <a:rPr lang="pt-BR" sz="1200" b="1">
                <a:latin typeface="Raleway" pitchFamily="2" charset="0"/>
                <a:cs typeface="Arial" panose="020B0604020202020204" pitchFamily="34" charset="0"/>
              </a:rPr>
              <a:t>2.</a:t>
            </a:r>
          </a:p>
        </p:txBody>
      </p:sp>
      <p:sp>
        <p:nvSpPr>
          <p:cNvPr id="44" name="CaixaDeTexto 43">
            <a:extLst>
              <a:ext uri="{FF2B5EF4-FFF2-40B4-BE49-F238E27FC236}">
                <a16:creationId xmlns:a16="http://schemas.microsoft.com/office/drawing/2014/main" id="{FA3203BD-0CC9-370F-66A0-8F90DDAE52A1}"/>
              </a:ext>
            </a:extLst>
          </p:cNvPr>
          <p:cNvSpPr txBox="1"/>
          <p:nvPr/>
        </p:nvSpPr>
        <p:spPr>
          <a:xfrm>
            <a:off x="4058358" y="3552747"/>
            <a:ext cx="487627" cy="276999"/>
          </a:xfrm>
          <a:prstGeom prst="rect">
            <a:avLst/>
          </a:prstGeom>
          <a:noFill/>
        </p:spPr>
        <p:txBody>
          <a:bodyPr wrap="square" rtlCol="0">
            <a:spAutoFit/>
          </a:bodyPr>
          <a:lstStyle/>
          <a:p>
            <a:pPr algn="ctr"/>
            <a:r>
              <a:rPr lang="pt-BR" sz="1200" b="1">
                <a:latin typeface="Raleway" pitchFamily="2" charset="0"/>
                <a:cs typeface="Arial" panose="020B0604020202020204" pitchFamily="34" charset="0"/>
              </a:rPr>
              <a:t>3.</a:t>
            </a:r>
          </a:p>
        </p:txBody>
      </p:sp>
      <p:sp>
        <p:nvSpPr>
          <p:cNvPr id="45" name="Retângulo 44">
            <a:extLst>
              <a:ext uri="{FF2B5EF4-FFF2-40B4-BE49-F238E27FC236}">
                <a16:creationId xmlns:a16="http://schemas.microsoft.com/office/drawing/2014/main" id="{94F6F39D-9444-8E42-50B1-E956113835A9}"/>
              </a:ext>
            </a:extLst>
          </p:cNvPr>
          <p:cNvSpPr/>
          <p:nvPr/>
        </p:nvSpPr>
        <p:spPr>
          <a:xfrm>
            <a:off x="447673" y="1587667"/>
            <a:ext cx="6588648" cy="646331"/>
          </a:xfrm>
          <a:prstGeom prst="rect">
            <a:avLst/>
          </a:prstGeom>
          <a:noFill/>
        </p:spPr>
        <p:txBody>
          <a:bodyPr wrap="square" rtlCol="0">
            <a:spAutoFit/>
          </a:bodyPr>
          <a:lstStyle/>
          <a:p>
            <a:pPr algn="just"/>
            <a:r>
              <a:rPr lang="pt-BR" sz="1200">
                <a:latin typeface="Raleway" pitchFamily="2" charset="0"/>
                <a:cs typeface="Arial" panose="020B0604020202020204" pitchFamily="34" charset="0"/>
              </a:rPr>
              <a:t>Os seus dados pessoais serão armazenados preferencialmente dentro do território nacional. As exceções você pode conferir no capítulo das transferências internacionais de dados. O gráfico abaixo esclarecer como se dá </a:t>
            </a:r>
            <a:r>
              <a:rPr lang="pt-BR" sz="1200" b="1">
                <a:latin typeface="Raleway" pitchFamily="2" charset="0"/>
                <a:cs typeface="Arial" panose="020B0604020202020204" pitchFamily="34" charset="0"/>
              </a:rPr>
              <a:t>o ciclo de vida do dado pessoal </a:t>
            </a:r>
            <a:r>
              <a:rPr lang="pt-BR" sz="1200">
                <a:latin typeface="Raleway" pitchFamily="2" charset="0"/>
                <a:cs typeface="Arial" panose="020B0604020202020204" pitchFamily="34" charset="0"/>
              </a:rPr>
              <a:t>por aqui:</a:t>
            </a:r>
          </a:p>
        </p:txBody>
      </p:sp>
      <p:sp>
        <p:nvSpPr>
          <p:cNvPr id="46" name="Retângulo 45">
            <a:extLst>
              <a:ext uri="{FF2B5EF4-FFF2-40B4-BE49-F238E27FC236}">
                <a16:creationId xmlns:a16="http://schemas.microsoft.com/office/drawing/2014/main" id="{83EBE0C6-D036-2AEB-7B44-12B366C11588}"/>
              </a:ext>
            </a:extLst>
          </p:cNvPr>
          <p:cNvSpPr/>
          <p:nvPr/>
        </p:nvSpPr>
        <p:spPr>
          <a:xfrm>
            <a:off x="544224" y="5057401"/>
            <a:ext cx="6471227" cy="646331"/>
          </a:xfrm>
          <a:prstGeom prst="rect">
            <a:avLst/>
          </a:prstGeom>
          <a:noFill/>
        </p:spPr>
        <p:txBody>
          <a:bodyPr wrap="square" rtlCol="0">
            <a:spAutoFit/>
          </a:bodyPr>
          <a:lstStyle/>
          <a:p>
            <a:pPr algn="just"/>
            <a:r>
              <a:rPr lang="pt-BR" sz="1200">
                <a:latin typeface="Raleway" pitchFamily="2" charset="0"/>
                <a:cs typeface="Arial" panose="020B0604020202020204" pitchFamily="34" charset="0"/>
              </a:rPr>
              <a:t>A retenção dos seus dados pessoais obedecerão as hipóteses permitidas pela LGPD, mas você sempre poderá informações precisas caso venham a acontecer no nosso canal de contato.</a:t>
            </a:r>
          </a:p>
        </p:txBody>
      </p:sp>
      <p:sp>
        <p:nvSpPr>
          <p:cNvPr id="47" name="Retângulo 46">
            <a:extLst>
              <a:ext uri="{FF2B5EF4-FFF2-40B4-BE49-F238E27FC236}">
                <a16:creationId xmlns:a16="http://schemas.microsoft.com/office/drawing/2014/main" id="{213B75E5-6D6F-D464-2828-33E6B29BD17C}"/>
              </a:ext>
            </a:extLst>
          </p:cNvPr>
          <p:cNvSpPr/>
          <p:nvPr/>
        </p:nvSpPr>
        <p:spPr>
          <a:xfrm>
            <a:off x="4776277" y="2690384"/>
            <a:ext cx="2077162" cy="769441"/>
          </a:xfrm>
          <a:prstGeom prst="rect">
            <a:avLst/>
          </a:prstGeom>
          <a:noFill/>
        </p:spPr>
        <p:txBody>
          <a:bodyPr wrap="square" rtlCol="0">
            <a:spAutoFit/>
          </a:bodyPr>
          <a:lstStyle/>
          <a:p>
            <a:pPr algn="ctr"/>
            <a:r>
              <a:rPr lang="pt-BR" sz="1100">
                <a:latin typeface="Raleway" pitchFamily="2" charset="0"/>
                <a:cs typeface="Arial" panose="020B0604020202020204" pitchFamily="34" charset="0"/>
              </a:rPr>
              <a:t>Com o fim dos prazos legais, </a:t>
            </a:r>
            <a:r>
              <a:rPr lang="pt-BR" sz="1100" b="1">
                <a:latin typeface="Raleway" pitchFamily="2" charset="0"/>
                <a:cs typeface="Arial" panose="020B0604020202020204" pitchFamily="34" charset="0"/>
              </a:rPr>
              <a:t>eliminaremos os seus dados pessoais </a:t>
            </a:r>
            <a:r>
              <a:rPr lang="pt-BR" sz="1100">
                <a:latin typeface="Raleway" pitchFamily="2" charset="0"/>
                <a:cs typeface="Arial" panose="020B0604020202020204" pitchFamily="34" charset="0"/>
              </a:rPr>
              <a:t>de modo seguro e permanente</a:t>
            </a:r>
          </a:p>
        </p:txBody>
      </p:sp>
      <p:sp>
        <p:nvSpPr>
          <p:cNvPr id="49" name="CaixaDeTexto 48">
            <a:extLst>
              <a:ext uri="{FF2B5EF4-FFF2-40B4-BE49-F238E27FC236}">
                <a16:creationId xmlns:a16="http://schemas.microsoft.com/office/drawing/2014/main" id="{B38F2BB0-7D16-6492-5426-B5D6B234BE23}"/>
              </a:ext>
            </a:extLst>
          </p:cNvPr>
          <p:cNvSpPr txBox="1"/>
          <p:nvPr/>
        </p:nvSpPr>
        <p:spPr>
          <a:xfrm>
            <a:off x="5568305" y="2368747"/>
            <a:ext cx="487627" cy="276999"/>
          </a:xfrm>
          <a:prstGeom prst="rect">
            <a:avLst/>
          </a:prstGeom>
          <a:noFill/>
        </p:spPr>
        <p:txBody>
          <a:bodyPr wrap="square" rtlCol="0">
            <a:spAutoFit/>
          </a:bodyPr>
          <a:lstStyle/>
          <a:p>
            <a:pPr algn="ctr"/>
            <a:r>
              <a:rPr lang="pt-BR" sz="1200" b="1">
                <a:latin typeface="Raleway" pitchFamily="2" charset="0"/>
                <a:cs typeface="Arial" panose="020B0604020202020204" pitchFamily="34" charset="0"/>
              </a:rPr>
              <a:t>4.</a:t>
            </a:r>
          </a:p>
        </p:txBody>
      </p:sp>
      <p:sp>
        <p:nvSpPr>
          <p:cNvPr id="50" name="Elipse 49">
            <a:extLst>
              <a:ext uri="{FF2B5EF4-FFF2-40B4-BE49-F238E27FC236}">
                <a16:creationId xmlns:a16="http://schemas.microsoft.com/office/drawing/2014/main" id="{7DE1165E-A904-A664-28BB-0AFEE2A2C1F2}"/>
              </a:ext>
            </a:extLst>
          </p:cNvPr>
          <p:cNvSpPr/>
          <p:nvPr/>
        </p:nvSpPr>
        <p:spPr>
          <a:xfrm>
            <a:off x="5737227" y="3392547"/>
            <a:ext cx="164463" cy="164463"/>
          </a:xfrm>
          <a:prstGeom prst="ellipse">
            <a:avLst/>
          </a:prstGeom>
          <a:solidFill>
            <a:schemeClr val="bg1"/>
          </a:solidFill>
          <a:ln w="9525">
            <a:solidFill>
              <a:schemeClr val="tx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37" name="CaixaDeTexto 36">
            <a:extLst>
              <a:ext uri="{FF2B5EF4-FFF2-40B4-BE49-F238E27FC236}">
                <a16:creationId xmlns:a16="http://schemas.microsoft.com/office/drawing/2014/main" id="{E2E3C9CA-31D7-1512-CC34-EED06410AF66}"/>
              </a:ext>
            </a:extLst>
          </p:cNvPr>
          <p:cNvSpPr txBox="1"/>
          <p:nvPr/>
        </p:nvSpPr>
        <p:spPr>
          <a:xfrm>
            <a:off x="460672" y="6667055"/>
            <a:ext cx="6601865" cy="830997"/>
          </a:xfrm>
          <a:prstGeom prst="rect">
            <a:avLst/>
          </a:prstGeom>
          <a:noFill/>
        </p:spPr>
        <p:txBody>
          <a:bodyPr wrap="square">
            <a:spAutoFit/>
          </a:bodyPr>
          <a:lstStyle/>
          <a:p>
            <a:pPr algn="just"/>
            <a:r>
              <a:rPr lang="pt-BR" sz="1200">
                <a:latin typeface="Raleway" pitchFamily="2" charset="0"/>
                <a:cs typeface="Arial" panose="020B0604020202020204" pitchFamily="34" charset="0"/>
              </a:rPr>
              <a:t>Durante a sua experiência conosco, </a:t>
            </a:r>
            <a:r>
              <a:rPr lang="pt-BR" sz="1200" b="1">
                <a:latin typeface="Raleway" pitchFamily="2" charset="0"/>
                <a:cs typeface="Arial" panose="020B0604020202020204" pitchFamily="34" charset="0"/>
              </a:rPr>
              <a:t>poderemos precisar compartilhar dados com terceiros, desde que necessário </a:t>
            </a:r>
            <a:r>
              <a:rPr lang="pt-BR" sz="1200">
                <a:latin typeface="Raleway" pitchFamily="2" charset="0"/>
                <a:cs typeface="Arial" panose="020B0604020202020204" pitchFamily="34" charset="0"/>
              </a:rPr>
              <a:t>e/ou para cumprir com as finalidades informadas neste aviso. Caso seja necessário o compartilhamento, somente o faremos com terceiros com que em conformidade com a LGPD e garantam a segurança das informações. </a:t>
            </a:r>
          </a:p>
        </p:txBody>
      </p:sp>
      <p:sp>
        <p:nvSpPr>
          <p:cNvPr id="61" name="CaixaDeTexto 60">
            <a:extLst>
              <a:ext uri="{FF2B5EF4-FFF2-40B4-BE49-F238E27FC236}">
                <a16:creationId xmlns:a16="http://schemas.microsoft.com/office/drawing/2014/main" id="{CB1186AD-1000-2292-ECB7-61FA7ACA3F15}"/>
              </a:ext>
            </a:extLst>
          </p:cNvPr>
          <p:cNvSpPr txBox="1"/>
          <p:nvPr/>
        </p:nvSpPr>
        <p:spPr>
          <a:xfrm>
            <a:off x="568288" y="7821921"/>
            <a:ext cx="4904464" cy="338554"/>
          </a:xfrm>
          <a:prstGeom prst="rect">
            <a:avLst/>
          </a:prstGeom>
          <a:noFill/>
        </p:spPr>
        <p:txBody>
          <a:bodyPr wrap="square" rtlCol="0">
            <a:spAutoFit/>
          </a:bodyPr>
          <a:lstStyle/>
          <a:p>
            <a:r>
              <a:rPr lang="pt-BR" sz="1600" b="1" dirty="0">
                <a:latin typeface="Raleway" pitchFamily="2" charset="0"/>
                <a:cs typeface="Arial" panose="020B0604020202020204" pitchFamily="34" charset="0"/>
              </a:rPr>
              <a:t>I. Compartilhamento com autoridades</a:t>
            </a:r>
          </a:p>
        </p:txBody>
      </p:sp>
      <p:sp>
        <p:nvSpPr>
          <p:cNvPr id="60" name="Retângulo 59">
            <a:extLst>
              <a:ext uri="{FF2B5EF4-FFF2-40B4-BE49-F238E27FC236}">
                <a16:creationId xmlns:a16="http://schemas.microsoft.com/office/drawing/2014/main" id="{ADDC237F-6DEB-E2C1-BFE8-320E3FB677E7}"/>
              </a:ext>
            </a:extLst>
          </p:cNvPr>
          <p:cNvSpPr/>
          <p:nvPr/>
        </p:nvSpPr>
        <p:spPr>
          <a:xfrm rot="5400000">
            <a:off x="3233307" y="26974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CaixaDeTexto 62">
            <a:extLst>
              <a:ext uri="{FF2B5EF4-FFF2-40B4-BE49-F238E27FC236}">
                <a16:creationId xmlns:a16="http://schemas.microsoft.com/office/drawing/2014/main" id="{70B00406-FC5C-756C-B642-9F83F2D09248}"/>
              </a:ext>
            </a:extLst>
          </p:cNvPr>
          <p:cNvSpPr txBox="1"/>
          <p:nvPr/>
        </p:nvSpPr>
        <p:spPr>
          <a:xfrm>
            <a:off x="440853" y="6014340"/>
            <a:ext cx="6574598"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7. Com quem podemos compartilhar os seus dados</a:t>
            </a:r>
          </a:p>
        </p:txBody>
      </p:sp>
      <p:graphicFrame>
        <p:nvGraphicFramePr>
          <p:cNvPr id="29" name="Tabela 6">
            <a:extLst>
              <a:ext uri="{FF2B5EF4-FFF2-40B4-BE49-F238E27FC236}">
                <a16:creationId xmlns:a16="http://schemas.microsoft.com/office/drawing/2014/main" id="{775DA4BD-BC30-4C16-8F0F-930976004431}"/>
              </a:ext>
            </a:extLst>
          </p:cNvPr>
          <p:cNvGraphicFramePr>
            <a:graphicFrameLocks noGrp="1"/>
          </p:cNvGraphicFramePr>
          <p:nvPr>
            <p:extLst>
              <p:ext uri="{D42A27DB-BD31-4B8C-83A1-F6EECF244321}">
                <p14:modId xmlns:p14="http://schemas.microsoft.com/office/powerpoint/2010/main" val="1698576479"/>
              </p:ext>
            </p:extLst>
          </p:nvPr>
        </p:nvGraphicFramePr>
        <p:xfrm>
          <a:off x="568288" y="8484344"/>
          <a:ext cx="5683328" cy="1815837"/>
        </p:xfrm>
        <a:graphic>
          <a:graphicData uri="http://schemas.openxmlformats.org/drawingml/2006/table">
            <a:tbl>
              <a:tblPr firstRow="1" bandRow="1">
                <a:tableStyleId>{5C22544A-7EE6-4342-B048-85BDC9FD1C3A}</a:tableStyleId>
              </a:tblPr>
              <a:tblGrid>
                <a:gridCol w="1666599">
                  <a:extLst>
                    <a:ext uri="{9D8B030D-6E8A-4147-A177-3AD203B41FA5}">
                      <a16:colId xmlns:a16="http://schemas.microsoft.com/office/drawing/2014/main" val="770078566"/>
                    </a:ext>
                  </a:extLst>
                </a:gridCol>
                <a:gridCol w="1725305">
                  <a:extLst>
                    <a:ext uri="{9D8B030D-6E8A-4147-A177-3AD203B41FA5}">
                      <a16:colId xmlns:a16="http://schemas.microsoft.com/office/drawing/2014/main" val="2131869442"/>
                    </a:ext>
                  </a:extLst>
                </a:gridCol>
                <a:gridCol w="2291424">
                  <a:extLst>
                    <a:ext uri="{9D8B030D-6E8A-4147-A177-3AD203B41FA5}">
                      <a16:colId xmlns:a16="http://schemas.microsoft.com/office/drawing/2014/main" val="2843420189"/>
                    </a:ext>
                  </a:extLst>
                </a:gridCol>
              </a:tblGrid>
              <a:tr h="405905">
                <a:tc>
                  <a:txBody>
                    <a:bodyPr/>
                    <a:lstStyle/>
                    <a:p>
                      <a:pPr algn="ctr"/>
                      <a:r>
                        <a:rPr lang="pt-BR" sz="1100" dirty="0">
                          <a:latin typeface="Raleway" pitchFamily="2" charset="0"/>
                        </a:rPr>
                        <a:t>Com quem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pt-BR" sz="1100">
                          <a:latin typeface="Raleway" pitchFamily="2" charset="0"/>
                        </a:rPr>
                        <a:t>Quais dados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pt-BR" sz="1100">
                          <a:latin typeface="Raleway" pitchFamily="2" charset="0"/>
                        </a:rPr>
                        <a:t>Finalidade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89936927"/>
                  </a:ext>
                </a:extLst>
              </a:tr>
              <a:tr h="507596">
                <a:tc>
                  <a:txBody>
                    <a:bodyPr/>
                    <a:lstStyle/>
                    <a:p>
                      <a:pPr>
                        <a:lnSpc>
                          <a:spcPct val="107000"/>
                        </a:lnSpc>
                        <a:spcAft>
                          <a:spcPts val="0"/>
                        </a:spcAft>
                      </a:pPr>
                      <a:r>
                        <a:rPr lang="pt-BR" sz="11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Vigilância Epidemiológica</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a:lnT w="12700" cap="flat" cmpd="sng" algn="ctr">
                      <a:noFill/>
                      <a:prstDash val="solid"/>
                      <a:round/>
                      <a:headEnd type="none" w="med" len="med"/>
                      <a:tailEnd type="none" w="med" len="med"/>
                    </a:lnT>
                    <a:solidFill>
                      <a:schemeClr val="tx2">
                        <a:lumMod val="40000"/>
                        <a:lumOff val="60000"/>
                      </a:schemeClr>
                    </a:solidFill>
                  </a:tcPr>
                </a:tc>
                <a:tc>
                  <a:txBody>
                    <a:bodyPr/>
                    <a:lstStyle/>
                    <a:p>
                      <a:r>
                        <a:rPr lang="pt-BR" sz="1100" kern="1200" dirty="0">
                          <a:solidFill>
                            <a:srgbClr val="000000"/>
                          </a:solidFill>
                          <a:effectLst/>
                          <a:latin typeface="Arial" panose="020B0604020202020204" pitchFamily="34" charset="0"/>
                          <a:ea typeface="Times New Roman" panose="02020603050405020304" pitchFamily="18" charset="0"/>
                        </a:rPr>
                        <a:t>Nome, DN, sexo, RG, CPF, endereço e resultados de exames </a:t>
                      </a:r>
                      <a:endParaRPr lang="pt-BR" sz="1100" dirty="0">
                        <a:solidFill>
                          <a:schemeClr val="tx1"/>
                        </a:solidFill>
                        <a:latin typeface="Raleway" pitchFamily="2" charset="0"/>
                      </a:endParaRPr>
                    </a:p>
                  </a:txBody>
                  <a:tcPr>
                    <a:lnT w="12700" cap="flat" cmpd="sng" algn="ctr">
                      <a:noFill/>
                      <a:prstDash val="solid"/>
                      <a:round/>
                      <a:headEnd type="none" w="med" len="med"/>
                      <a:tailEnd type="none" w="med" len="med"/>
                    </a:lnT>
                    <a:solidFill>
                      <a:schemeClr val="tx2">
                        <a:lumMod val="40000"/>
                        <a:lumOff val="60000"/>
                      </a:schemeClr>
                    </a:solidFill>
                  </a:tcPr>
                </a:tc>
                <a:tc>
                  <a:txBody>
                    <a:bodyPr/>
                    <a:lstStyle/>
                    <a:p>
                      <a:r>
                        <a:rPr lang="pt-BR" sz="1100" dirty="0">
                          <a:effectLst/>
                          <a:latin typeface="Arial" panose="020B0604020202020204" pitchFamily="34" charset="0"/>
                          <a:ea typeface="Times New Roman" panose="02020603050405020304" pitchFamily="18" charset="0"/>
                        </a:rPr>
                        <a:t>Obrigação legal (</a:t>
                      </a:r>
                      <a:r>
                        <a:rPr lang="pt-BR" sz="1100" dirty="0">
                          <a:effectLst/>
                          <a:latin typeface="Calibri" panose="020F0502020204030204" pitchFamily="34" charset="0"/>
                          <a:ea typeface="Calibri" panose="020F0502020204030204" pitchFamily="34" charset="0"/>
                          <a:cs typeface="Times New Roman" panose="02020603050405020304" pitchFamily="18" charset="0"/>
                        </a:rPr>
                        <a:t>Portaria Nº 3328 – 22/</a:t>
                      </a:r>
                      <a:r>
                        <a:rPr lang="pt-BR" sz="1100" dirty="0" err="1">
                          <a:effectLst/>
                          <a:latin typeface="Calibri" panose="020F0502020204030204" pitchFamily="34" charset="0"/>
                          <a:ea typeface="Calibri" panose="020F0502020204030204" pitchFamily="34" charset="0"/>
                          <a:cs typeface="Times New Roman" panose="02020603050405020304" pitchFamily="18" charset="0"/>
                        </a:rPr>
                        <a:t>ago</a:t>
                      </a:r>
                      <a:r>
                        <a:rPr lang="pt-BR" sz="1100" dirty="0">
                          <a:effectLst/>
                          <a:latin typeface="Calibri" panose="020F0502020204030204" pitchFamily="34" charset="0"/>
                          <a:ea typeface="Calibri" panose="020F0502020204030204" pitchFamily="34" charset="0"/>
                          <a:cs typeface="Times New Roman" panose="02020603050405020304" pitchFamily="18" charset="0"/>
                        </a:rPr>
                        <a:t>/2022)</a:t>
                      </a:r>
                      <a:endParaRPr lang="pt-BR" sz="1100" dirty="0">
                        <a:solidFill>
                          <a:schemeClr val="tx1"/>
                        </a:solidFill>
                        <a:highlight>
                          <a:srgbClr val="FFFF00"/>
                        </a:highlight>
                        <a:latin typeface="Raleway" pitchFamily="2" charset="0"/>
                      </a:endParaRPr>
                    </a:p>
                  </a:txBody>
                  <a:tcPr>
                    <a:lnT w="12700" cap="flat" cmpd="sng" algn="ctr">
                      <a:noFill/>
                      <a:prstDash val="solid"/>
                      <a:round/>
                      <a:headEnd type="none" w="med" len="med"/>
                      <a:tailEnd type="none" w="med" len="med"/>
                    </a:lnT>
                    <a:solidFill>
                      <a:schemeClr val="tx2">
                        <a:lumMod val="40000"/>
                        <a:lumOff val="60000"/>
                      </a:schemeClr>
                    </a:solidFill>
                  </a:tcPr>
                </a:tc>
                <a:extLst>
                  <a:ext uri="{0D108BD9-81ED-4DB2-BD59-A6C34878D82A}">
                    <a16:rowId xmlns:a16="http://schemas.microsoft.com/office/drawing/2014/main" val="1740605644"/>
                  </a:ext>
                </a:extLst>
              </a:tr>
              <a:tr h="815572">
                <a:tc>
                  <a:txBody>
                    <a:bodyPr/>
                    <a:lstStyle/>
                    <a:p>
                      <a:r>
                        <a:rPr lang="pt-BR" sz="1100" kern="1200" dirty="0">
                          <a:solidFill>
                            <a:srgbClr val="000000"/>
                          </a:solidFill>
                          <a:effectLst/>
                          <a:latin typeface="Arial" panose="020B0604020202020204" pitchFamily="34" charset="0"/>
                          <a:ea typeface="Times New Roman" panose="02020603050405020304" pitchFamily="18" charset="0"/>
                        </a:rPr>
                        <a:t>Prefeitura Municipal de Jundiaí</a:t>
                      </a:r>
                      <a:endParaRPr lang="pt-BR" sz="1100" dirty="0">
                        <a:solidFill>
                          <a:schemeClr val="tx1"/>
                        </a:solidFill>
                        <a:highlight>
                          <a:srgbClr val="FFFF00"/>
                        </a:highlight>
                        <a:latin typeface="Raleway" pitchFamily="2" charset="0"/>
                      </a:endParaRPr>
                    </a:p>
                  </a:txBody>
                  <a:tcPr/>
                </a:tc>
                <a:tc>
                  <a:txBody>
                    <a:bodyPr/>
                    <a:lstStyle/>
                    <a:p>
                      <a:r>
                        <a:rPr lang="pt-BR" sz="1100" kern="1200" dirty="0">
                          <a:solidFill>
                            <a:srgbClr val="000000"/>
                          </a:solidFill>
                          <a:effectLst/>
                          <a:latin typeface="Arial" panose="020B0604020202020204" pitchFamily="34" charset="0"/>
                          <a:ea typeface="Times New Roman" panose="02020603050405020304" pitchFamily="18" charset="0"/>
                        </a:rPr>
                        <a:t>Nome, RG, CPF e endereço</a:t>
                      </a:r>
                      <a:endParaRPr lang="pt-BR" sz="1100" dirty="0">
                        <a:solidFill>
                          <a:schemeClr val="tx1"/>
                        </a:solidFill>
                        <a:latin typeface="Raleway" pitchFamily="2" charset="0"/>
                      </a:endParaRPr>
                    </a:p>
                  </a:txBody>
                  <a:tcPr/>
                </a:tc>
                <a:tc>
                  <a:txBody>
                    <a:bodyPr/>
                    <a:lstStyle/>
                    <a:p>
                      <a:r>
                        <a:rPr lang="pt-BR" sz="1100" dirty="0">
                          <a:effectLst/>
                          <a:latin typeface="Arial" panose="020B0604020202020204" pitchFamily="34" charset="0"/>
                          <a:ea typeface="Times New Roman" panose="02020603050405020304" pitchFamily="18" charset="0"/>
                        </a:rPr>
                        <a:t>Emissão de NF (pacientes particulares)</a:t>
                      </a:r>
                      <a:endParaRPr lang="pt-BR" sz="1100" dirty="0">
                        <a:solidFill>
                          <a:schemeClr val="tx1"/>
                        </a:solidFill>
                        <a:highlight>
                          <a:srgbClr val="FFFF00"/>
                        </a:highlight>
                        <a:latin typeface="Raleway" pitchFamily="2" charset="0"/>
                      </a:endParaRPr>
                    </a:p>
                  </a:txBody>
                  <a:tcPr/>
                </a:tc>
                <a:extLst>
                  <a:ext uri="{0D108BD9-81ED-4DB2-BD59-A6C34878D82A}">
                    <a16:rowId xmlns:a16="http://schemas.microsoft.com/office/drawing/2014/main" val="2017844356"/>
                  </a:ext>
                </a:extLst>
              </a:tr>
            </a:tbl>
          </a:graphicData>
        </a:graphic>
      </p:graphicFrame>
    </p:spTree>
    <p:extLst>
      <p:ext uri="{BB962C8B-B14F-4D97-AF65-F5344CB8AC3E}">
        <p14:creationId xmlns:p14="http://schemas.microsoft.com/office/powerpoint/2010/main" val="362954559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latin typeface="Raleway" pitchFamily="2" charset="0"/>
              </a:rPr>
              <a:t>7</a:t>
            </a:fld>
            <a:endParaRPr lang="pt-BR">
              <a:latin typeface="Raleway" pitchFamily="2" charset="0"/>
            </a:endParaRPr>
          </a:p>
        </p:txBody>
      </p:sp>
      <p:sp>
        <p:nvSpPr>
          <p:cNvPr id="54" name="Espaço Reservado para Rodapé 1">
            <a:extLst>
              <a:ext uri="{FF2B5EF4-FFF2-40B4-BE49-F238E27FC236}">
                <a16:creationId xmlns:a16="http://schemas.microsoft.com/office/drawing/2014/main" id="{06599CA5-C745-191A-15EF-6F666CC02C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graphicFrame>
        <p:nvGraphicFramePr>
          <p:cNvPr id="53" name="Tabela 6">
            <a:extLst>
              <a:ext uri="{FF2B5EF4-FFF2-40B4-BE49-F238E27FC236}">
                <a16:creationId xmlns:a16="http://schemas.microsoft.com/office/drawing/2014/main" id="{121E3DFA-5AFA-B91B-6D3B-8FF4913D3503}"/>
              </a:ext>
            </a:extLst>
          </p:cNvPr>
          <p:cNvGraphicFramePr>
            <a:graphicFrameLocks noGrp="1"/>
          </p:cNvGraphicFramePr>
          <p:nvPr>
            <p:extLst>
              <p:ext uri="{D42A27DB-BD31-4B8C-83A1-F6EECF244321}">
                <p14:modId xmlns:p14="http://schemas.microsoft.com/office/powerpoint/2010/main" val="2057605064"/>
              </p:ext>
            </p:extLst>
          </p:nvPr>
        </p:nvGraphicFramePr>
        <p:xfrm>
          <a:off x="673929" y="2702659"/>
          <a:ext cx="5683328" cy="3946056"/>
        </p:xfrm>
        <a:graphic>
          <a:graphicData uri="http://schemas.openxmlformats.org/drawingml/2006/table">
            <a:tbl>
              <a:tblPr firstRow="1" bandRow="1">
                <a:tableStyleId>{5C22544A-7EE6-4342-B048-85BDC9FD1C3A}</a:tableStyleId>
              </a:tblPr>
              <a:tblGrid>
                <a:gridCol w="1666599">
                  <a:extLst>
                    <a:ext uri="{9D8B030D-6E8A-4147-A177-3AD203B41FA5}">
                      <a16:colId xmlns:a16="http://schemas.microsoft.com/office/drawing/2014/main" val="770078566"/>
                    </a:ext>
                  </a:extLst>
                </a:gridCol>
                <a:gridCol w="1725305">
                  <a:extLst>
                    <a:ext uri="{9D8B030D-6E8A-4147-A177-3AD203B41FA5}">
                      <a16:colId xmlns:a16="http://schemas.microsoft.com/office/drawing/2014/main" val="2131869442"/>
                    </a:ext>
                  </a:extLst>
                </a:gridCol>
                <a:gridCol w="2291424">
                  <a:extLst>
                    <a:ext uri="{9D8B030D-6E8A-4147-A177-3AD203B41FA5}">
                      <a16:colId xmlns:a16="http://schemas.microsoft.com/office/drawing/2014/main" val="2843420189"/>
                    </a:ext>
                  </a:extLst>
                </a:gridCol>
              </a:tblGrid>
              <a:tr h="405905">
                <a:tc>
                  <a:txBody>
                    <a:bodyPr/>
                    <a:lstStyle/>
                    <a:p>
                      <a:pPr algn="ctr"/>
                      <a:r>
                        <a:rPr lang="pt-BR" sz="1100" dirty="0">
                          <a:latin typeface="Raleway" pitchFamily="2" charset="0"/>
                        </a:rPr>
                        <a:t>Com quem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pt-BR" sz="1100">
                          <a:latin typeface="Raleway" pitchFamily="2" charset="0"/>
                        </a:rPr>
                        <a:t>Quais dados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pt-BR" sz="1100">
                          <a:latin typeface="Raleway" pitchFamily="2" charset="0"/>
                        </a:rPr>
                        <a:t>Finalidade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89936927"/>
                  </a:ext>
                </a:extLst>
              </a:tr>
              <a:tr h="507596">
                <a:tc>
                  <a:txBody>
                    <a:bodyPr/>
                    <a:lstStyle/>
                    <a:p>
                      <a:r>
                        <a:rPr lang="pt-BR" sz="1100" i="0" dirty="0">
                          <a:solidFill>
                            <a:schemeClr val="tx1"/>
                          </a:solidFill>
                          <a:latin typeface="Raleway" pitchFamily="2" charset="0"/>
                        </a:rPr>
                        <a:t>Operadoras de saúde (convênios)</a:t>
                      </a:r>
                      <a:endParaRPr lang="pt-BR" sz="1100" i="0" dirty="0">
                        <a:solidFill>
                          <a:schemeClr val="tx1"/>
                        </a:solidFill>
                        <a:highlight>
                          <a:srgbClr val="FFFF00"/>
                        </a:highlight>
                        <a:latin typeface="Raleway" pitchFamily="2" charset="0"/>
                      </a:endParaRPr>
                    </a:p>
                  </a:txBody>
                  <a:tcPr>
                    <a:lnT w="12700" cap="flat" cmpd="sng" algn="ctr">
                      <a:noFill/>
                      <a:prstDash val="solid"/>
                      <a:round/>
                      <a:headEnd type="none" w="med" len="med"/>
                      <a:tailEnd type="none" w="med" len="med"/>
                    </a:lnT>
                    <a:solidFill>
                      <a:schemeClr val="tx2">
                        <a:lumMod val="40000"/>
                        <a:lumOff val="60000"/>
                      </a:schemeClr>
                    </a:solidFill>
                  </a:tcPr>
                </a:tc>
                <a:tc>
                  <a:txBody>
                    <a:bodyPr/>
                    <a:lstStyle/>
                    <a:p>
                      <a:r>
                        <a:rPr lang="pt-BR" sz="1100" dirty="0">
                          <a:solidFill>
                            <a:schemeClr val="tx1"/>
                          </a:solidFill>
                          <a:latin typeface="Raleway" pitchFamily="2" charset="0"/>
                        </a:rPr>
                        <a:t>Nome, CPF, data de nascimento, endereço, nº de carteira de convênio, sexo, resultados de exames; </a:t>
                      </a:r>
                    </a:p>
                  </a:txBody>
                  <a:tcPr>
                    <a:lnT w="12700" cap="flat" cmpd="sng" algn="ctr">
                      <a:noFill/>
                      <a:prstDash val="solid"/>
                      <a:round/>
                      <a:headEnd type="none" w="med" len="med"/>
                      <a:tailEnd type="none" w="med" len="med"/>
                    </a:lnT>
                    <a:solidFill>
                      <a:schemeClr val="tx2">
                        <a:lumMod val="40000"/>
                        <a:lumOff val="60000"/>
                      </a:schemeClr>
                    </a:solidFill>
                  </a:tcPr>
                </a:tc>
                <a:tc>
                  <a:txBody>
                    <a:bodyPr/>
                    <a:lstStyle/>
                    <a:p>
                      <a:r>
                        <a:rPr lang="pt-BR" sz="1100" dirty="0">
                          <a:solidFill>
                            <a:schemeClr val="tx1"/>
                          </a:solidFill>
                          <a:latin typeface="Raleway" pitchFamily="2" charset="0"/>
                        </a:rPr>
                        <a:t>Faturamento e cobrança de serviços prestados</a:t>
                      </a:r>
                      <a:endParaRPr lang="pt-BR" sz="1100" dirty="0">
                        <a:solidFill>
                          <a:schemeClr val="tx1"/>
                        </a:solidFill>
                        <a:highlight>
                          <a:srgbClr val="FFFF00"/>
                        </a:highlight>
                        <a:latin typeface="Raleway" pitchFamily="2" charset="0"/>
                      </a:endParaRPr>
                    </a:p>
                  </a:txBody>
                  <a:tcPr>
                    <a:lnT w="12700" cap="flat" cmpd="sng" algn="ctr">
                      <a:noFill/>
                      <a:prstDash val="solid"/>
                      <a:round/>
                      <a:headEnd type="none" w="med" len="med"/>
                      <a:tailEnd type="none" w="med" len="med"/>
                    </a:lnT>
                    <a:solidFill>
                      <a:schemeClr val="tx2">
                        <a:lumMod val="40000"/>
                        <a:lumOff val="60000"/>
                      </a:schemeClr>
                    </a:solidFill>
                  </a:tcPr>
                </a:tc>
                <a:extLst>
                  <a:ext uri="{0D108BD9-81ED-4DB2-BD59-A6C34878D82A}">
                    <a16:rowId xmlns:a16="http://schemas.microsoft.com/office/drawing/2014/main" val="1740605644"/>
                  </a:ext>
                </a:extLst>
              </a:tr>
              <a:tr h="815572">
                <a:tc>
                  <a:txBody>
                    <a:bodyPr/>
                    <a:lstStyle/>
                    <a:p>
                      <a:r>
                        <a:rPr lang="pt-BR" sz="1100" b="0" i="0" dirty="0">
                          <a:solidFill>
                            <a:srgbClr val="333333"/>
                          </a:solidFill>
                          <a:effectLst/>
                          <a:latin typeface="Verdana" panose="020B0604030504040204" pitchFamily="34" charset="0"/>
                        </a:rPr>
                        <a:t>Empresas privadas que fecham contratos diretamente com o laboratório para atendimento de seus funcionários.</a:t>
                      </a:r>
                      <a:endParaRPr lang="pt-BR" sz="1100" dirty="0">
                        <a:solidFill>
                          <a:schemeClr val="tx1"/>
                        </a:solidFill>
                        <a:latin typeface="Raleway" pitchFamily="2" charset="0"/>
                      </a:endParaRPr>
                    </a:p>
                  </a:txBody>
                  <a:tcPr/>
                </a:tc>
                <a:tc>
                  <a:txBody>
                    <a:bodyPr/>
                    <a:lstStyle/>
                    <a:p>
                      <a:r>
                        <a:rPr lang="pt-BR" sz="1100" dirty="0">
                          <a:solidFill>
                            <a:schemeClr val="tx1"/>
                          </a:solidFill>
                          <a:latin typeface="Raleway" pitchFamily="2" charset="0"/>
                        </a:rPr>
                        <a:t>Nome, CPF, data de nascimento, endereço, nº de carteira de convênio, sexo, resultados de exames; </a:t>
                      </a:r>
                    </a:p>
                  </a:txBody>
                  <a:tcPr/>
                </a:tc>
                <a:tc>
                  <a:txBody>
                    <a:bodyPr/>
                    <a:lstStyle/>
                    <a:p>
                      <a:r>
                        <a:rPr lang="pt-BR" sz="1100" dirty="0">
                          <a:solidFill>
                            <a:schemeClr val="tx1"/>
                          </a:solidFill>
                          <a:latin typeface="Raleway" pitchFamily="2" charset="0"/>
                        </a:rPr>
                        <a:t>Faturamento e cobrança de serviços prestados</a:t>
                      </a:r>
                      <a:endParaRPr lang="pt-BR" sz="1100" dirty="0">
                        <a:solidFill>
                          <a:schemeClr val="tx1"/>
                        </a:solidFill>
                        <a:highlight>
                          <a:srgbClr val="FFFF00"/>
                        </a:highlight>
                        <a:latin typeface="Raleway" pitchFamily="2" charset="0"/>
                      </a:endParaRPr>
                    </a:p>
                  </a:txBody>
                  <a:tcPr/>
                </a:tc>
                <a:extLst>
                  <a:ext uri="{0D108BD9-81ED-4DB2-BD59-A6C34878D82A}">
                    <a16:rowId xmlns:a16="http://schemas.microsoft.com/office/drawing/2014/main" val="2017844356"/>
                  </a:ext>
                </a:extLst>
              </a:tr>
              <a:tr h="650764">
                <a:tc>
                  <a:txBody>
                    <a:bodyPr/>
                    <a:lstStyle/>
                    <a:p>
                      <a:r>
                        <a:rPr lang="pt-BR" sz="1100" dirty="0">
                          <a:solidFill>
                            <a:schemeClr val="tx1"/>
                          </a:solidFill>
                          <a:latin typeface="Raleway" pitchFamily="2" charset="0"/>
                        </a:rPr>
                        <a:t>Laboratórios de Apoio</a:t>
                      </a:r>
                      <a:endParaRPr lang="pt-BR" sz="1100" dirty="0">
                        <a:solidFill>
                          <a:schemeClr val="tx1"/>
                        </a:solidFill>
                        <a:highlight>
                          <a:srgbClr val="FFFF00"/>
                        </a:highlight>
                        <a:latin typeface="Raleway" pitchFamily="2" charset="0"/>
                      </a:endParaRPr>
                    </a:p>
                  </a:txBody>
                  <a:tcPr>
                    <a:solidFill>
                      <a:schemeClr val="tx2">
                        <a:lumMod val="40000"/>
                        <a:lumOff val="60000"/>
                      </a:schemeClr>
                    </a:solidFill>
                  </a:tcPr>
                </a:tc>
                <a:tc>
                  <a:txBody>
                    <a:bodyPr/>
                    <a:lstStyle/>
                    <a:p>
                      <a:r>
                        <a:rPr lang="pt-BR" sz="1100" dirty="0">
                          <a:solidFill>
                            <a:schemeClr val="tx1"/>
                          </a:solidFill>
                          <a:latin typeface="Raleway" pitchFamily="2" charset="0"/>
                        </a:rPr>
                        <a:t>Nome, CPF, data de nascimento, endereço, nº de carteira de convênio, sexo, resultados de exames; </a:t>
                      </a:r>
                    </a:p>
                  </a:txBody>
                  <a:tcPr>
                    <a:solidFill>
                      <a:schemeClr val="tx2">
                        <a:lumMod val="40000"/>
                        <a:lumOff val="60000"/>
                      </a:schemeClr>
                    </a:solidFill>
                  </a:tcPr>
                </a:tc>
                <a:tc>
                  <a:txBody>
                    <a:bodyPr/>
                    <a:lstStyle/>
                    <a:p>
                      <a:r>
                        <a:rPr lang="pt-BR" sz="1100" dirty="0">
                          <a:solidFill>
                            <a:schemeClr val="tx1"/>
                          </a:solidFill>
                          <a:latin typeface="Raleway" pitchFamily="2" charset="0"/>
                        </a:rPr>
                        <a:t>Terceirização de procedimentos que não realizamos em nossa área técnica</a:t>
                      </a:r>
                      <a:endParaRPr lang="pt-BR" sz="1100" dirty="0">
                        <a:solidFill>
                          <a:schemeClr val="tx1"/>
                        </a:solidFill>
                        <a:highlight>
                          <a:srgbClr val="FFFF00"/>
                        </a:highlight>
                        <a:latin typeface="Raleway" pitchFamily="2" charset="0"/>
                      </a:endParaRPr>
                    </a:p>
                  </a:txBody>
                  <a:tcPr>
                    <a:solidFill>
                      <a:schemeClr val="tx2">
                        <a:lumMod val="40000"/>
                        <a:lumOff val="60000"/>
                      </a:schemeClr>
                    </a:solidFill>
                  </a:tcPr>
                </a:tc>
                <a:extLst>
                  <a:ext uri="{0D108BD9-81ED-4DB2-BD59-A6C34878D82A}">
                    <a16:rowId xmlns:a16="http://schemas.microsoft.com/office/drawing/2014/main" val="3964099322"/>
                  </a:ext>
                </a:extLst>
              </a:tr>
              <a:tr h="415951">
                <a:tc>
                  <a:txBody>
                    <a:bodyPr/>
                    <a:lstStyle/>
                    <a:p>
                      <a:endParaRPr lang="pt-BR" sz="1100">
                        <a:solidFill>
                          <a:schemeClr val="tx1"/>
                        </a:solidFill>
                        <a:latin typeface="Raleway" pitchFamily="2" charset="0"/>
                      </a:endParaRPr>
                    </a:p>
                  </a:txBody>
                  <a:tcPr/>
                </a:tc>
                <a:tc>
                  <a:txBody>
                    <a:bodyPr/>
                    <a:lstStyle/>
                    <a:p>
                      <a:endParaRPr lang="pt-BR" sz="1100">
                        <a:solidFill>
                          <a:schemeClr val="tx1"/>
                        </a:solidFill>
                        <a:latin typeface="Raleway" pitchFamily="2" charset="0"/>
                      </a:endParaRPr>
                    </a:p>
                  </a:txBody>
                  <a:tcPr/>
                </a:tc>
                <a:tc>
                  <a:txBody>
                    <a:bodyPr/>
                    <a:lstStyle/>
                    <a:p>
                      <a:endParaRPr lang="pt-BR" sz="1100" dirty="0">
                        <a:solidFill>
                          <a:schemeClr val="tx1"/>
                        </a:solidFill>
                        <a:latin typeface="Raleway" pitchFamily="2" charset="0"/>
                      </a:endParaRPr>
                    </a:p>
                  </a:txBody>
                  <a:tcPr/>
                </a:tc>
                <a:extLst>
                  <a:ext uri="{0D108BD9-81ED-4DB2-BD59-A6C34878D82A}">
                    <a16:rowId xmlns:a16="http://schemas.microsoft.com/office/drawing/2014/main" val="149188325"/>
                  </a:ext>
                </a:extLst>
              </a:tr>
            </a:tbl>
          </a:graphicData>
        </a:graphic>
      </p:graphicFrame>
      <p:sp>
        <p:nvSpPr>
          <p:cNvPr id="16" name="CaixaDeTexto 15">
            <a:extLst>
              <a:ext uri="{FF2B5EF4-FFF2-40B4-BE49-F238E27FC236}">
                <a16:creationId xmlns:a16="http://schemas.microsoft.com/office/drawing/2014/main" id="{DA50FE6E-9ADD-E2F9-F5B4-1BE123F771F6}"/>
              </a:ext>
            </a:extLst>
          </p:cNvPr>
          <p:cNvSpPr txBox="1"/>
          <p:nvPr/>
        </p:nvSpPr>
        <p:spPr>
          <a:xfrm>
            <a:off x="582901" y="1776148"/>
            <a:ext cx="6260036" cy="870238"/>
          </a:xfrm>
          <a:prstGeom prst="rect">
            <a:avLst/>
          </a:prstGeom>
          <a:noFill/>
        </p:spPr>
        <p:txBody>
          <a:bodyPr wrap="square">
            <a:spAutoFit/>
          </a:bodyPr>
          <a:lstStyle/>
          <a:p>
            <a:pPr lvl="0" algn="just">
              <a:lnSpc>
                <a:spcPct val="107000"/>
              </a:lnSpc>
              <a:spcAft>
                <a:spcPts val="800"/>
              </a:spcAft>
              <a:defRPr/>
            </a:pPr>
            <a:r>
              <a:rPr lang="pt-BR" sz="1200">
                <a:solidFill>
                  <a:prstClr val="black"/>
                </a:solidFill>
                <a:latin typeface="Raleway" pitchFamily="2" charset="0"/>
                <a:ea typeface="Lato" panose="020F0502020204030203" pitchFamily="34" charset="0"/>
                <a:cs typeface="Lato" panose="020F0502020204030203" pitchFamily="34" charset="0"/>
              </a:rPr>
              <a:t>Eventualmente, podemos compartilhar os seus dados pessoais com parceiros e fornecedores, que poderão ou não atuar em nosso nome, na prestação de determinados serviços que estejam relacionados direta ou indiretamente a sua experiência conosco.</a:t>
            </a:r>
          </a:p>
        </p:txBody>
      </p:sp>
      <p:sp>
        <p:nvSpPr>
          <p:cNvPr id="17" name="CaixaDeTexto 16">
            <a:extLst>
              <a:ext uri="{FF2B5EF4-FFF2-40B4-BE49-F238E27FC236}">
                <a16:creationId xmlns:a16="http://schemas.microsoft.com/office/drawing/2014/main" id="{5F840B2A-7205-8921-DA42-4C6A842FF27B}"/>
              </a:ext>
            </a:extLst>
          </p:cNvPr>
          <p:cNvSpPr txBox="1"/>
          <p:nvPr/>
        </p:nvSpPr>
        <p:spPr>
          <a:xfrm>
            <a:off x="582901" y="1000237"/>
            <a:ext cx="6064519" cy="584775"/>
          </a:xfrm>
          <a:prstGeom prst="rect">
            <a:avLst/>
          </a:prstGeom>
          <a:noFill/>
        </p:spPr>
        <p:txBody>
          <a:bodyPr wrap="square" rtlCol="0">
            <a:spAutoFit/>
          </a:bodyPr>
          <a:lstStyle/>
          <a:p>
            <a:pPr algn="just"/>
            <a:r>
              <a:rPr lang="pt-BR" sz="1600" b="1">
                <a:latin typeface="Raleway" pitchFamily="2" charset="0"/>
                <a:cs typeface="Arial" panose="020B0604020202020204" pitchFamily="34" charset="0"/>
              </a:rPr>
              <a:t>II. Compartilhamento com prestadores de serviço e parceiros comerciais</a:t>
            </a:r>
          </a:p>
        </p:txBody>
      </p:sp>
      <p:cxnSp>
        <p:nvCxnSpPr>
          <p:cNvPr id="18" name="Conector reto 17">
            <a:extLst>
              <a:ext uri="{FF2B5EF4-FFF2-40B4-BE49-F238E27FC236}">
                <a16:creationId xmlns:a16="http://schemas.microsoft.com/office/drawing/2014/main" id="{0F21A434-3BD9-E15D-51FE-F1389EFD708A}"/>
              </a:ext>
            </a:extLst>
          </p:cNvPr>
          <p:cNvCxnSpPr>
            <a:cxnSpLocks/>
          </p:cNvCxnSpPr>
          <p:nvPr/>
        </p:nvCxnSpPr>
        <p:spPr>
          <a:xfrm>
            <a:off x="0" y="1635554"/>
            <a:ext cx="664742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852996"/>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tângulo 34">
            <a:extLst>
              <a:ext uri="{FF2B5EF4-FFF2-40B4-BE49-F238E27FC236}">
                <a16:creationId xmlns:a16="http://schemas.microsoft.com/office/drawing/2014/main" id="{2333A88D-7308-2D31-2105-7A35A5EF4CE9}"/>
              </a:ext>
            </a:extLst>
          </p:cNvPr>
          <p:cNvSpPr/>
          <p:nvPr/>
        </p:nvSpPr>
        <p:spPr>
          <a:xfrm rot="5400000">
            <a:off x="3372225" y="3832626"/>
            <a:ext cx="739541" cy="6588648"/>
          </a:xfrm>
          <a:prstGeom prst="rect">
            <a:avLst/>
          </a:prstGeom>
          <a:solidFill>
            <a:schemeClr val="tx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latin typeface="Raleway" pitchFamily="2" charset="0"/>
            </a:endParaRPr>
          </a:p>
        </p:txBody>
      </p:sp>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latin typeface="Raleway" pitchFamily="2" charset="0"/>
              </a:rPr>
              <a:t>8</a:t>
            </a:fld>
            <a:endParaRPr lang="pt-BR">
              <a:latin typeface="Raleway" pitchFamily="2" charset="0"/>
            </a:endParaRP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6" y="972188"/>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8. Medidas de segurança</a:t>
            </a:r>
          </a:p>
        </p:txBody>
      </p:sp>
      <p:sp>
        <p:nvSpPr>
          <p:cNvPr id="54" name="Espaço Reservado para Rodapé 1">
            <a:extLst>
              <a:ext uri="{FF2B5EF4-FFF2-40B4-BE49-F238E27FC236}">
                <a16:creationId xmlns:a16="http://schemas.microsoft.com/office/drawing/2014/main" id="{06599CA5-C745-191A-15EF-6F666CC02C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16" name="CaixaDeTexto 15">
            <a:extLst>
              <a:ext uri="{FF2B5EF4-FFF2-40B4-BE49-F238E27FC236}">
                <a16:creationId xmlns:a16="http://schemas.microsoft.com/office/drawing/2014/main" id="{F1E48E38-3D9D-38E2-3212-93943C11E02E}"/>
              </a:ext>
            </a:extLst>
          </p:cNvPr>
          <p:cNvSpPr txBox="1"/>
          <p:nvPr/>
        </p:nvSpPr>
        <p:spPr>
          <a:xfrm>
            <a:off x="447670" y="1601659"/>
            <a:ext cx="6590803" cy="523220"/>
          </a:xfrm>
          <a:prstGeom prst="rect">
            <a:avLst/>
          </a:prstGeom>
          <a:noFill/>
        </p:spPr>
        <p:txBody>
          <a:bodyPr wrap="square">
            <a:spAutoFit/>
          </a:bodyPr>
          <a:lstStyle/>
          <a:p>
            <a:pPr algn="just"/>
            <a:r>
              <a:rPr lang="pt-BR" sz="1400" b="1">
                <a:solidFill>
                  <a:schemeClr val="tx2"/>
                </a:solidFill>
                <a:latin typeface="Raleway" pitchFamily="2" charset="0"/>
              </a:rPr>
              <a:t>Saiba quais medidas de segurança utilizamos para que seus dados estejam seguros contra acesso e usos indevidos, fraudes, e outros ilícitos:</a:t>
            </a:r>
          </a:p>
        </p:txBody>
      </p:sp>
      <p:sp>
        <p:nvSpPr>
          <p:cNvPr id="19" name="CaixaDeTexto 18">
            <a:extLst>
              <a:ext uri="{FF2B5EF4-FFF2-40B4-BE49-F238E27FC236}">
                <a16:creationId xmlns:a16="http://schemas.microsoft.com/office/drawing/2014/main" id="{75B2231D-79D8-D418-F638-41761BE117F0}"/>
              </a:ext>
            </a:extLst>
          </p:cNvPr>
          <p:cNvSpPr txBox="1"/>
          <p:nvPr/>
        </p:nvSpPr>
        <p:spPr>
          <a:xfrm>
            <a:off x="2539129" y="2388516"/>
            <a:ext cx="2445068" cy="600164"/>
          </a:xfrm>
          <a:prstGeom prst="rect">
            <a:avLst/>
          </a:prstGeom>
          <a:noFill/>
        </p:spPr>
        <p:txBody>
          <a:bodyPr wrap="square" rtlCol="0">
            <a:spAutoFit/>
          </a:bodyPr>
          <a:lstStyle/>
          <a:p>
            <a:pPr algn="ctr">
              <a:spcAft>
                <a:spcPts val="600"/>
              </a:spcAft>
            </a:pPr>
            <a:r>
              <a:rPr lang="pt-BR" sz="1100">
                <a:solidFill>
                  <a:schemeClr val="tx1">
                    <a:lumMod val="85000"/>
                    <a:lumOff val="15000"/>
                  </a:schemeClr>
                </a:solidFill>
                <a:latin typeface="Raleway" pitchFamily="2" charset="0"/>
                <a:cs typeface="Arial" panose="020B0604020202020204" pitchFamily="34" charset="0"/>
              </a:rPr>
              <a:t>Adoção de medidas preventivas de segurança, como duplo fator de autenticação e senhas fortes;</a:t>
            </a:r>
          </a:p>
        </p:txBody>
      </p:sp>
      <p:sp>
        <p:nvSpPr>
          <p:cNvPr id="20" name="CaixaDeTexto 19">
            <a:extLst>
              <a:ext uri="{FF2B5EF4-FFF2-40B4-BE49-F238E27FC236}">
                <a16:creationId xmlns:a16="http://schemas.microsoft.com/office/drawing/2014/main" id="{FF336CC1-AC84-B849-AD46-296A4DDD3CEC}"/>
              </a:ext>
            </a:extLst>
          </p:cNvPr>
          <p:cNvSpPr txBox="1"/>
          <p:nvPr/>
        </p:nvSpPr>
        <p:spPr>
          <a:xfrm>
            <a:off x="5175062" y="3206746"/>
            <a:ext cx="1861258" cy="600164"/>
          </a:xfrm>
          <a:prstGeom prst="rect">
            <a:avLst/>
          </a:prstGeom>
          <a:noFill/>
        </p:spPr>
        <p:txBody>
          <a:bodyPr wrap="square" rtlCol="0">
            <a:spAutoFit/>
          </a:bodyPr>
          <a:lstStyle/>
          <a:p>
            <a:pPr>
              <a:spcAft>
                <a:spcPts val="600"/>
              </a:spcAft>
            </a:pPr>
            <a:r>
              <a:rPr lang="pt-BR" sz="1100">
                <a:solidFill>
                  <a:schemeClr val="tx1">
                    <a:lumMod val="85000"/>
                    <a:lumOff val="15000"/>
                  </a:schemeClr>
                </a:solidFill>
                <a:latin typeface="Raleway" pitchFamily="2" charset="0"/>
                <a:cs typeface="Arial" panose="020B0604020202020204" pitchFamily="34" charset="0"/>
              </a:rPr>
              <a:t>Um sistema confiável de identificação eletrônica para o acesso ao site</a:t>
            </a:r>
          </a:p>
        </p:txBody>
      </p:sp>
      <p:sp>
        <p:nvSpPr>
          <p:cNvPr id="21" name="CaixaDeTexto 20">
            <a:extLst>
              <a:ext uri="{FF2B5EF4-FFF2-40B4-BE49-F238E27FC236}">
                <a16:creationId xmlns:a16="http://schemas.microsoft.com/office/drawing/2014/main" id="{FAA9CF04-6DEC-7EF9-1952-8DD8271D89B5}"/>
              </a:ext>
            </a:extLst>
          </p:cNvPr>
          <p:cNvSpPr txBox="1"/>
          <p:nvPr/>
        </p:nvSpPr>
        <p:spPr>
          <a:xfrm>
            <a:off x="5175062" y="4460146"/>
            <a:ext cx="1861258" cy="938719"/>
          </a:xfrm>
          <a:prstGeom prst="rect">
            <a:avLst/>
          </a:prstGeom>
          <a:noFill/>
        </p:spPr>
        <p:txBody>
          <a:bodyPr wrap="square" rtlCol="0">
            <a:spAutoFit/>
          </a:bodyPr>
          <a:lstStyle/>
          <a:p>
            <a:pPr>
              <a:spcAft>
                <a:spcPts val="600"/>
              </a:spcAft>
            </a:pPr>
            <a:r>
              <a:rPr lang="pt-BR" sz="1100">
                <a:solidFill>
                  <a:schemeClr val="tx1">
                    <a:lumMod val="85000"/>
                    <a:lumOff val="15000"/>
                  </a:schemeClr>
                </a:solidFill>
                <a:latin typeface="Raleway" pitchFamily="2" charset="0"/>
                <a:cs typeface="Arial" panose="020B0604020202020204" pitchFamily="34" charset="0"/>
              </a:rPr>
              <a:t>Utilização de soluções que garantam a integridade, disponibilidade e confidencialidade</a:t>
            </a:r>
          </a:p>
        </p:txBody>
      </p:sp>
      <p:sp>
        <p:nvSpPr>
          <p:cNvPr id="22" name="CaixaDeTexto 21">
            <a:extLst>
              <a:ext uri="{FF2B5EF4-FFF2-40B4-BE49-F238E27FC236}">
                <a16:creationId xmlns:a16="http://schemas.microsoft.com/office/drawing/2014/main" id="{B9B36844-E1CF-247F-E802-49251CA0A22E}"/>
              </a:ext>
            </a:extLst>
          </p:cNvPr>
          <p:cNvSpPr txBox="1"/>
          <p:nvPr/>
        </p:nvSpPr>
        <p:spPr>
          <a:xfrm>
            <a:off x="2533658" y="5722607"/>
            <a:ext cx="2445068" cy="600164"/>
          </a:xfrm>
          <a:prstGeom prst="rect">
            <a:avLst/>
          </a:prstGeom>
          <a:noFill/>
        </p:spPr>
        <p:txBody>
          <a:bodyPr wrap="square" rtlCol="0">
            <a:spAutoFit/>
          </a:bodyPr>
          <a:lstStyle/>
          <a:p>
            <a:pPr algn="ctr">
              <a:spcAft>
                <a:spcPts val="600"/>
              </a:spcAft>
            </a:pPr>
            <a:r>
              <a:rPr lang="pt-BR" sz="1100">
                <a:solidFill>
                  <a:schemeClr val="tx1">
                    <a:lumMod val="85000"/>
                    <a:lumOff val="15000"/>
                  </a:schemeClr>
                </a:solidFill>
                <a:latin typeface="Raleway" pitchFamily="2" charset="0"/>
                <a:cs typeface="Arial" panose="020B0604020202020204" pitchFamily="34" charset="0"/>
              </a:rPr>
              <a:t>Manter registros de quem acessa nosso site e utiliza nossos serviços para impedir fraudes</a:t>
            </a:r>
          </a:p>
        </p:txBody>
      </p:sp>
      <p:sp>
        <p:nvSpPr>
          <p:cNvPr id="23" name="CaixaDeTexto 22">
            <a:extLst>
              <a:ext uri="{FF2B5EF4-FFF2-40B4-BE49-F238E27FC236}">
                <a16:creationId xmlns:a16="http://schemas.microsoft.com/office/drawing/2014/main" id="{48E00AAA-BF53-5275-48F5-A67635782B54}"/>
              </a:ext>
            </a:extLst>
          </p:cNvPr>
          <p:cNvSpPr txBox="1"/>
          <p:nvPr/>
        </p:nvSpPr>
        <p:spPr>
          <a:xfrm>
            <a:off x="447672" y="4564565"/>
            <a:ext cx="1888506" cy="769441"/>
          </a:xfrm>
          <a:prstGeom prst="rect">
            <a:avLst/>
          </a:prstGeom>
          <a:noFill/>
        </p:spPr>
        <p:txBody>
          <a:bodyPr wrap="square" rtlCol="0">
            <a:spAutoFit/>
          </a:bodyPr>
          <a:lstStyle/>
          <a:p>
            <a:pPr algn="r">
              <a:spcAft>
                <a:spcPts val="600"/>
              </a:spcAft>
            </a:pPr>
            <a:r>
              <a:rPr lang="pt-BR" sz="1100">
                <a:solidFill>
                  <a:schemeClr val="tx1">
                    <a:lumMod val="85000"/>
                    <a:lumOff val="15000"/>
                  </a:schemeClr>
                </a:solidFill>
                <a:latin typeface="Raleway" pitchFamily="2" charset="0"/>
                <a:cs typeface="Arial" panose="020B0604020202020204" pitchFamily="34" charset="0"/>
              </a:rPr>
              <a:t>Permitir que apenas pessoas autorizadas tenham acesso as suas informações</a:t>
            </a:r>
          </a:p>
        </p:txBody>
      </p:sp>
      <p:sp>
        <p:nvSpPr>
          <p:cNvPr id="24" name="CaixaDeTexto 23">
            <a:extLst>
              <a:ext uri="{FF2B5EF4-FFF2-40B4-BE49-F238E27FC236}">
                <a16:creationId xmlns:a16="http://schemas.microsoft.com/office/drawing/2014/main" id="{3E965BAF-6F68-17F6-A700-C47C6E94A0E1}"/>
              </a:ext>
            </a:extLst>
          </p:cNvPr>
          <p:cNvSpPr txBox="1"/>
          <p:nvPr/>
        </p:nvSpPr>
        <p:spPr>
          <a:xfrm>
            <a:off x="457983" y="3140857"/>
            <a:ext cx="1815967" cy="600164"/>
          </a:xfrm>
          <a:prstGeom prst="rect">
            <a:avLst/>
          </a:prstGeom>
          <a:noFill/>
        </p:spPr>
        <p:txBody>
          <a:bodyPr wrap="square" rtlCol="0">
            <a:spAutoFit/>
          </a:bodyPr>
          <a:lstStyle/>
          <a:p>
            <a:pPr algn="r">
              <a:spcAft>
                <a:spcPts val="600"/>
              </a:spcAft>
            </a:pPr>
            <a:r>
              <a:rPr lang="pt-BR" sz="1100">
                <a:solidFill>
                  <a:schemeClr val="tx1">
                    <a:lumMod val="85000"/>
                    <a:lumOff val="15000"/>
                  </a:schemeClr>
                </a:solidFill>
                <a:latin typeface="Raleway" pitchFamily="2" charset="0"/>
                <a:cs typeface="Arial" panose="020B0604020202020204" pitchFamily="34" charset="0"/>
              </a:rPr>
              <a:t>Auditorias periódicas para certificar que nosso ambiente está seguro</a:t>
            </a:r>
          </a:p>
        </p:txBody>
      </p:sp>
      <p:sp>
        <p:nvSpPr>
          <p:cNvPr id="25" name="Fluxograma: Conector 24">
            <a:extLst>
              <a:ext uri="{FF2B5EF4-FFF2-40B4-BE49-F238E27FC236}">
                <a16:creationId xmlns:a16="http://schemas.microsoft.com/office/drawing/2014/main" id="{7BACB72E-341F-16F2-A87F-0267A067F724}"/>
              </a:ext>
            </a:extLst>
          </p:cNvPr>
          <p:cNvSpPr/>
          <p:nvPr/>
        </p:nvSpPr>
        <p:spPr>
          <a:xfrm>
            <a:off x="4984198" y="4829896"/>
            <a:ext cx="173143"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6" name="Fluxograma: Conector 25">
            <a:extLst>
              <a:ext uri="{FF2B5EF4-FFF2-40B4-BE49-F238E27FC236}">
                <a16:creationId xmlns:a16="http://schemas.microsoft.com/office/drawing/2014/main" id="{FDAF073E-00A5-3AE7-51DA-145A7283B6C6}"/>
              </a:ext>
            </a:extLst>
          </p:cNvPr>
          <p:cNvSpPr/>
          <p:nvPr/>
        </p:nvSpPr>
        <p:spPr>
          <a:xfrm>
            <a:off x="3671874" y="5510330"/>
            <a:ext cx="168637"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7" name="Fluxograma: Conector 26">
            <a:extLst>
              <a:ext uri="{FF2B5EF4-FFF2-40B4-BE49-F238E27FC236}">
                <a16:creationId xmlns:a16="http://schemas.microsoft.com/office/drawing/2014/main" id="{21DDED5C-978C-4F81-6AD1-2E35CCFA506F}"/>
              </a:ext>
            </a:extLst>
          </p:cNvPr>
          <p:cNvSpPr/>
          <p:nvPr/>
        </p:nvSpPr>
        <p:spPr>
          <a:xfrm>
            <a:off x="4984197" y="3408862"/>
            <a:ext cx="173143"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8" name="Fluxograma: Conector 27">
            <a:extLst>
              <a:ext uri="{FF2B5EF4-FFF2-40B4-BE49-F238E27FC236}">
                <a16:creationId xmlns:a16="http://schemas.microsoft.com/office/drawing/2014/main" id="{4F57BBAB-CEEE-70D9-C9FE-3120AB714CF5}"/>
              </a:ext>
            </a:extLst>
          </p:cNvPr>
          <p:cNvSpPr/>
          <p:nvPr/>
        </p:nvSpPr>
        <p:spPr>
          <a:xfrm>
            <a:off x="3672674" y="3060435"/>
            <a:ext cx="168637"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29" name="Fluxograma: Conector 28">
            <a:extLst>
              <a:ext uri="{FF2B5EF4-FFF2-40B4-BE49-F238E27FC236}">
                <a16:creationId xmlns:a16="http://schemas.microsoft.com/office/drawing/2014/main" id="{6AEF5F94-94F9-7C29-471A-FBCC732890BF}"/>
              </a:ext>
            </a:extLst>
          </p:cNvPr>
          <p:cNvSpPr/>
          <p:nvPr/>
        </p:nvSpPr>
        <p:spPr>
          <a:xfrm>
            <a:off x="2327623" y="3435741"/>
            <a:ext cx="196579"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30" name="Fluxograma: Conector 29">
            <a:extLst>
              <a:ext uri="{FF2B5EF4-FFF2-40B4-BE49-F238E27FC236}">
                <a16:creationId xmlns:a16="http://schemas.microsoft.com/office/drawing/2014/main" id="{D3D38AB3-E30A-D0A1-97E4-59F124E1C092}"/>
              </a:ext>
            </a:extLst>
          </p:cNvPr>
          <p:cNvSpPr/>
          <p:nvPr/>
        </p:nvSpPr>
        <p:spPr>
          <a:xfrm>
            <a:off x="2352081" y="4856775"/>
            <a:ext cx="196579" cy="168637"/>
          </a:xfrm>
          <a:prstGeom prst="flowChartConnector">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200">
              <a:latin typeface="Raleway" pitchFamily="2" charset="0"/>
            </a:endParaRPr>
          </a:p>
        </p:txBody>
      </p:sp>
      <p:sp>
        <p:nvSpPr>
          <p:cNvPr id="38" name="CaixaDeTexto 37">
            <a:extLst>
              <a:ext uri="{FF2B5EF4-FFF2-40B4-BE49-F238E27FC236}">
                <a16:creationId xmlns:a16="http://schemas.microsoft.com/office/drawing/2014/main" id="{EB742237-24CE-A7F3-2A9F-4C46CBC4FC91}"/>
              </a:ext>
            </a:extLst>
          </p:cNvPr>
          <p:cNvSpPr txBox="1"/>
          <p:nvPr/>
        </p:nvSpPr>
        <p:spPr>
          <a:xfrm>
            <a:off x="559556" y="6809490"/>
            <a:ext cx="6394875" cy="646331"/>
          </a:xfrm>
          <a:prstGeom prst="rect">
            <a:avLst/>
          </a:prstGeom>
          <a:noFill/>
        </p:spPr>
        <p:txBody>
          <a:bodyPr wrap="square" rtlCol="0">
            <a:spAutoFit/>
          </a:bodyPr>
          <a:lstStyle>
            <a:defPPr>
              <a:defRPr lang="pt-BR"/>
            </a:defPPr>
            <a:lvl1pPr algn="just">
              <a:defRPr sz="1200">
                <a:latin typeface="Lato" panose="020F0502020204030203" pitchFamily="34" charset="0"/>
                <a:cs typeface="Arial" panose="020B0604020202020204" pitchFamily="34" charset="0"/>
              </a:defRPr>
            </a:lvl1pPr>
          </a:lstStyle>
          <a:p>
            <a:r>
              <a:rPr lang="pt-BR" b="1">
                <a:solidFill>
                  <a:schemeClr val="bg1"/>
                </a:solidFill>
                <a:latin typeface="Raleway" pitchFamily="2" charset="0"/>
              </a:rPr>
              <a:t>Lembre-se</a:t>
            </a:r>
            <a:r>
              <a:rPr lang="pt-BR">
                <a:solidFill>
                  <a:schemeClr val="bg1"/>
                </a:solidFill>
                <a:latin typeface="Raleway" pitchFamily="2" charset="0"/>
              </a:rPr>
              <a:t>: você é o gestor da sua privacidade e somente você decide quais informações compartilha conosco.  Saiba que, apenas solicitamos dados pessoais por meio dos nossos canais oficiais, NÃO COMPARTILHE-OS fora deles. </a:t>
            </a:r>
          </a:p>
        </p:txBody>
      </p:sp>
      <p:sp>
        <p:nvSpPr>
          <p:cNvPr id="41" name="CaixaDeTexto 40">
            <a:extLst>
              <a:ext uri="{FF2B5EF4-FFF2-40B4-BE49-F238E27FC236}">
                <a16:creationId xmlns:a16="http://schemas.microsoft.com/office/drawing/2014/main" id="{0E157895-C930-BD68-0E79-FC38558A9D9A}"/>
              </a:ext>
            </a:extLst>
          </p:cNvPr>
          <p:cNvSpPr txBox="1"/>
          <p:nvPr/>
        </p:nvSpPr>
        <p:spPr>
          <a:xfrm>
            <a:off x="425677" y="7804636"/>
            <a:ext cx="6588649" cy="830997"/>
          </a:xfrm>
          <a:prstGeom prst="rect">
            <a:avLst/>
          </a:prstGeom>
          <a:noFill/>
        </p:spPr>
        <p:txBody>
          <a:bodyPr wrap="square" rtlCol="0">
            <a:spAutoFit/>
          </a:bodyPr>
          <a:lstStyle>
            <a:defPPr>
              <a:defRPr lang="pt-BR"/>
            </a:defPPr>
            <a:lvl1pPr algn="just">
              <a:defRPr sz="1200">
                <a:latin typeface="Lato" panose="020F0502020204030203" pitchFamily="34" charset="0"/>
                <a:cs typeface="Arial" panose="020B0604020202020204" pitchFamily="34" charset="0"/>
              </a:defRPr>
            </a:lvl1pPr>
          </a:lstStyle>
          <a:p>
            <a:r>
              <a:rPr lang="pt-BR" dirty="0">
                <a:latin typeface="Raleway" pitchFamily="2" charset="0"/>
              </a:rPr>
              <a:t>Em ocorrência de </a:t>
            </a:r>
            <a:r>
              <a:rPr lang="pt-BR" b="1" dirty="0">
                <a:latin typeface="Raleway" pitchFamily="2" charset="0"/>
              </a:rPr>
              <a:t>identificação de riscos ou danos relevantes aos seus direitos</a:t>
            </a:r>
            <a:r>
              <a:rPr lang="pt-BR" dirty="0">
                <a:latin typeface="Raleway" pitchFamily="2" charset="0"/>
              </a:rPr>
              <a:t>, </a:t>
            </a:r>
            <a:r>
              <a:rPr lang="pt-BR" sz="1200" b="1" dirty="0">
                <a:latin typeface="Raleway" pitchFamily="2" charset="0"/>
              </a:rPr>
              <a:t>você será comunicado</a:t>
            </a:r>
            <a:r>
              <a:rPr lang="pt-BR" sz="1200" dirty="0">
                <a:latin typeface="Raleway" pitchFamily="2" charset="0"/>
              </a:rPr>
              <a:t> o mais breve possível e </a:t>
            </a:r>
            <a:r>
              <a:rPr lang="pt-BR" dirty="0">
                <a:latin typeface="Raleway" pitchFamily="2" charset="0"/>
              </a:rPr>
              <a:t>o incidente </a:t>
            </a:r>
            <a:r>
              <a:rPr lang="pt-BR" sz="1200" dirty="0">
                <a:latin typeface="Raleway" pitchFamily="2" charset="0"/>
              </a:rPr>
              <a:t>será informado para a Autoridade Nacional de Proteção de Dados (ANPD) nos prazos legais. Neste caso, temos um plano de ação estratégico desenvolvido e treinado para mitigar riscos e prejuízos.</a:t>
            </a:r>
            <a:endParaRPr lang="pt-BR" dirty="0">
              <a:latin typeface="Raleway" pitchFamily="2" charset="0"/>
            </a:endParaRPr>
          </a:p>
        </p:txBody>
      </p:sp>
      <p:pic>
        <p:nvPicPr>
          <p:cNvPr id="4" name="Imagem 3" descr="Ícone&#10;&#10;Descrição gerada automaticamente">
            <a:extLst>
              <a:ext uri="{FF2B5EF4-FFF2-40B4-BE49-F238E27FC236}">
                <a16:creationId xmlns:a16="http://schemas.microsoft.com/office/drawing/2014/main" id="{FB046ECB-A1AC-7140-B424-BC635CDD69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0581" y="3506589"/>
            <a:ext cx="1812822" cy="1809647"/>
          </a:xfrm>
          <a:prstGeom prst="rect">
            <a:avLst/>
          </a:prstGeom>
        </p:spPr>
      </p:pic>
      <p:sp>
        <p:nvSpPr>
          <p:cNvPr id="48" name="CaixaDeTexto 47">
            <a:extLst>
              <a:ext uri="{FF2B5EF4-FFF2-40B4-BE49-F238E27FC236}">
                <a16:creationId xmlns:a16="http://schemas.microsoft.com/office/drawing/2014/main" id="{84CF0441-73BB-711C-E525-3AFF8C175F27}"/>
              </a:ext>
            </a:extLst>
          </p:cNvPr>
          <p:cNvSpPr txBox="1"/>
          <p:nvPr/>
        </p:nvSpPr>
        <p:spPr>
          <a:xfrm>
            <a:off x="457983" y="8796267"/>
            <a:ext cx="4789980" cy="830997"/>
          </a:xfrm>
          <a:prstGeom prst="rect">
            <a:avLst/>
          </a:prstGeom>
          <a:noFill/>
        </p:spPr>
        <p:txBody>
          <a:bodyPr wrap="square" rtlCol="0">
            <a:spAutoFit/>
          </a:bodyPr>
          <a:lstStyle/>
          <a:p>
            <a:pPr algn="just"/>
            <a:r>
              <a:rPr lang="pt-BR" sz="1200" b="1">
                <a:latin typeface="Raleway" pitchFamily="2" charset="0"/>
                <a:cs typeface="Arial" panose="020B0604020202020204" pitchFamily="34" charset="0"/>
              </a:rPr>
              <a:t>Caso identifique ou tome conhecimento de atividade que comprometa a segurança de seus dados pessoais, utilize imediatamente nosso canal </a:t>
            </a:r>
            <a:r>
              <a:rPr lang="pt-BR" sz="1200" b="1" err="1">
                <a:latin typeface="Raleway" pitchFamily="2" charset="0"/>
                <a:cs typeface="Arial" panose="020B0604020202020204" pitchFamily="34" charset="0"/>
              </a:rPr>
              <a:t>MeResponda</a:t>
            </a:r>
            <a:r>
              <a:rPr lang="pt-BR" sz="1200" b="1">
                <a:latin typeface="Raleway" pitchFamily="2" charset="0"/>
                <a:cs typeface="Arial" panose="020B0604020202020204" pitchFamily="34" charset="0"/>
              </a:rPr>
              <a:t>! para que possamos agir com rapidez e eficiência</a:t>
            </a:r>
          </a:p>
        </p:txBody>
      </p:sp>
      <p:pic>
        <p:nvPicPr>
          <p:cNvPr id="6" name="Imagem 5" descr="Logotipo&#10;&#10;Descrição gerada automaticamente">
            <a:extLst>
              <a:ext uri="{FF2B5EF4-FFF2-40B4-BE49-F238E27FC236}">
                <a16:creationId xmlns:a16="http://schemas.microsoft.com/office/drawing/2014/main" id="{55E41455-E263-0A8A-1580-53FB448897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8247" y="8816200"/>
            <a:ext cx="1223321" cy="731984"/>
          </a:xfrm>
          <a:prstGeom prst="rect">
            <a:avLst/>
          </a:prstGeom>
        </p:spPr>
      </p:pic>
    </p:spTree>
    <p:extLst>
      <p:ext uri="{BB962C8B-B14F-4D97-AF65-F5344CB8AC3E}">
        <p14:creationId xmlns:p14="http://schemas.microsoft.com/office/powerpoint/2010/main" val="47852037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Número de Slide 2">
            <a:extLst>
              <a:ext uri="{FF2B5EF4-FFF2-40B4-BE49-F238E27FC236}">
                <a16:creationId xmlns:a16="http://schemas.microsoft.com/office/drawing/2014/main" id="{D6C7EE04-CEB2-7F7F-A57F-7A6E62AD32E2}"/>
              </a:ext>
            </a:extLst>
          </p:cNvPr>
          <p:cNvSpPr>
            <a:spLocks noGrp="1"/>
          </p:cNvSpPr>
          <p:nvPr>
            <p:ph type="sldNum" sz="quarter" idx="12"/>
          </p:nvPr>
        </p:nvSpPr>
        <p:spPr/>
        <p:txBody>
          <a:bodyPr/>
          <a:lstStyle/>
          <a:p>
            <a:fld id="{48FBDD97-F419-4908-878B-961032D011FC}" type="slidenum">
              <a:rPr lang="pt-BR" smtClean="0">
                <a:latin typeface="Raleway" pitchFamily="2" charset="0"/>
              </a:rPr>
              <a:t>9</a:t>
            </a:fld>
            <a:endParaRPr lang="pt-BR">
              <a:latin typeface="Raleway" pitchFamily="2" charset="0"/>
            </a:endParaRPr>
          </a:p>
        </p:txBody>
      </p:sp>
      <p:sp>
        <p:nvSpPr>
          <p:cNvPr id="68" name="Retângulo 67">
            <a:extLst>
              <a:ext uri="{FF2B5EF4-FFF2-40B4-BE49-F238E27FC236}">
                <a16:creationId xmlns:a16="http://schemas.microsoft.com/office/drawing/2014/main" id="{96EEBDE9-7698-3C60-B8F0-6E390E7D3E9A}"/>
              </a:ext>
            </a:extLst>
          </p:cNvPr>
          <p:cNvSpPr/>
          <p:nvPr/>
        </p:nvSpPr>
        <p:spPr>
          <a:xfrm rot="5400000">
            <a:off x="3240130" y="-2344726"/>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CaixaDeTexto 68">
            <a:extLst>
              <a:ext uri="{FF2B5EF4-FFF2-40B4-BE49-F238E27FC236}">
                <a16:creationId xmlns:a16="http://schemas.microsoft.com/office/drawing/2014/main" id="{BB215FFB-9343-28B8-28EC-E2642B9F11E0}"/>
              </a:ext>
            </a:extLst>
          </p:cNvPr>
          <p:cNvSpPr txBox="1"/>
          <p:nvPr/>
        </p:nvSpPr>
        <p:spPr>
          <a:xfrm>
            <a:off x="447676" y="972188"/>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9. Transferência internacional de dados</a:t>
            </a:r>
          </a:p>
        </p:txBody>
      </p:sp>
      <p:sp>
        <p:nvSpPr>
          <p:cNvPr id="54" name="Espaço Reservado para Rodapé 1">
            <a:extLst>
              <a:ext uri="{FF2B5EF4-FFF2-40B4-BE49-F238E27FC236}">
                <a16:creationId xmlns:a16="http://schemas.microsoft.com/office/drawing/2014/main" id="{06599CA5-C745-191A-15EF-6F666CC02C48}"/>
              </a:ext>
            </a:extLst>
          </p:cNvPr>
          <p:cNvSpPr>
            <a:spLocks noGrp="1"/>
          </p:cNvSpPr>
          <p:nvPr>
            <p:ph type="ftr" sz="quarter" idx="11"/>
          </p:nvPr>
        </p:nvSpPr>
        <p:spPr>
          <a:xfrm>
            <a:off x="447674" y="9853457"/>
            <a:ext cx="6395263" cy="569240"/>
          </a:xfrm>
        </p:spPr>
        <p:txBody>
          <a:bodyPr/>
          <a:lstStyle/>
          <a:p>
            <a:r>
              <a:rPr lang="pt-BR"/>
              <a:t>_________________________________________________________________________________________________</a:t>
            </a:r>
          </a:p>
        </p:txBody>
      </p:sp>
      <p:sp>
        <p:nvSpPr>
          <p:cNvPr id="35" name="CaixaDeTexto 34">
            <a:extLst>
              <a:ext uri="{FF2B5EF4-FFF2-40B4-BE49-F238E27FC236}">
                <a16:creationId xmlns:a16="http://schemas.microsoft.com/office/drawing/2014/main" id="{D4B8431D-D9DC-4997-3A1C-C08BAF93C213}"/>
              </a:ext>
            </a:extLst>
          </p:cNvPr>
          <p:cNvSpPr txBox="1"/>
          <p:nvPr/>
        </p:nvSpPr>
        <p:spPr>
          <a:xfrm>
            <a:off x="443278" y="1852249"/>
            <a:ext cx="4597953" cy="1015663"/>
          </a:xfrm>
          <a:prstGeom prst="rect">
            <a:avLst/>
          </a:prstGeom>
          <a:noFill/>
        </p:spPr>
        <p:txBody>
          <a:bodyPr wrap="square">
            <a:spAutoFit/>
          </a:bodyPr>
          <a:lstStyle/>
          <a:p>
            <a:pPr algn="just"/>
            <a:r>
              <a:rPr lang="pt-BR" sz="1200">
                <a:latin typeface="Raleway" pitchFamily="2" charset="0"/>
                <a:cs typeface="Arial" panose="020B0604020202020204" pitchFamily="34" charset="0"/>
              </a:rPr>
              <a:t>Se para o exercício das atividades e finalidades informadas for necessário remeter seus dados para fora do Brasil, somente o faremos atendendo a LGPD, e desde que o destinatário esteja sediado em países com adequado nível de proteção de dados pessoais.</a:t>
            </a:r>
          </a:p>
        </p:txBody>
      </p:sp>
      <p:pic>
        <p:nvPicPr>
          <p:cNvPr id="4" name="Imagem 3" descr="Uma imagem contendo relógio, desenho&#10;&#10;Descrição gerada automaticamente">
            <a:extLst>
              <a:ext uri="{FF2B5EF4-FFF2-40B4-BE49-F238E27FC236}">
                <a16:creationId xmlns:a16="http://schemas.microsoft.com/office/drawing/2014/main" id="{A68B09EE-FC93-460D-9232-4CDB2E1EE8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6672" y="1667324"/>
            <a:ext cx="1364972" cy="1382250"/>
          </a:xfrm>
          <a:prstGeom prst="rect">
            <a:avLst/>
          </a:prstGeom>
        </p:spPr>
      </p:pic>
      <p:sp>
        <p:nvSpPr>
          <p:cNvPr id="10" name="Retângulo 9">
            <a:extLst>
              <a:ext uri="{FF2B5EF4-FFF2-40B4-BE49-F238E27FC236}">
                <a16:creationId xmlns:a16="http://schemas.microsoft.com/office/drawing/2014/main" id="{6156A827-7C71-CE32-A68A-0B13B95ACB8D}"/>
              </a:ext>
            </a:extLst>
          </p:cNvPr>
          <p:cNvSpPr/>
          <p:nvPr/>
        </p:nvSpPr>
        <p:spPr>
          <a:xfrm rot="5400000">
            <a:off x="3243756" y="540309"/>
            <a:ext cx="556060" cy="7036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a16="http://schemas.microsoft.com/office/drawing/2014/main" id="{4B0C203F-E341-4F07-FFB2-8A3BC1262126}"/>
              </a:ext>
            </a:extLst>
          </p:cNvPr>
          <p:cNvSpPr txBox="1"/>
          <p:nvPr/>
        </p:nvSpPr>
        <p:spPr>
          <a:xfrm>
            <a:off x="443279" y="3936390"/>
            <a:ext cx="6395261" cy="400110"/>
          </a:xfrm>
          <a:prstGeom prst="rect">
            <a:avLst/>
          </a:prstGeom>
          <a:noFill/>
        </p:spPr>
        <p:txBody>
          <a:bodyPr wrap="square" rtlCol="0">
            <a:spAutoFit/>
          </a:bodyPr>
          <a:lstStyle/>
          <a:p>
            <a:r>
              <a:rPr lang="pt-BR" sz="2000" b="1" dirty="0">
                <a:solidFill>
                  <a:schemeClr val="bg1"/>
                </a:solidFill>
                <a:latin typeface="Raleway" pitchFamily="2" charset="0"/>
                <a:cs typeface="Arial" panose="020B0604020202020204" pitchFamily="34" charset="0"/>
              </a:rPr>
              <a:t>10. Alterações no aviso de privacidade</a:t>
            </a:r>
          </a:p>
        </p:txBody>
      </p:sp>
      <p:sp>
        <p:nvSpPr>
          <p:cNvPr id="14" name="CaixaDeTexto 13">
            <a:extLst>
              <a:ext uri="{FF2B5EF4-FFF2-40B4-BE49-F238E27FC236}">
                <a16:creationId xmlns:a16="http://schemas.microsoft.com/office/drawing/2014/main" id="{FC37F2FB-7748-37F4-443F-961880AB4662}"/>
              </a:ext>
            </a:extLst>
          </p:cNvPr>
          <p:cNvSpPr txBox="1"/>
          <p:nvPr/>
        </p:nvSpPr>
        <p:spPr>
          <a:xfrm>
            <a:off x="447675" y="4644771"/>
            <a:ext cx="6584250" cy="1066959"/>
          </a:xfrm>
          <a:prstGeom prst="rect">
            <a:avLst/>
          </a:prstGeom>
          <a:noFill/>
        </p:spPr>
        <p:txBody>
          <a:bodyPr wrap="square">
            <a:spAutoFit/>
          </a:bodyPr>
          <a:lstStyle/>
          <a:p>
            <a:pPr algn="just">
              <a:spcAft>
                <a:spcPts val="400"/>
              </a:spcAft>
            </a:pPr>
            <a:r>
              <a:rPr lang="pt-BR" sz="1200" dirty="0">
                <a:solidFill>
                  <a:schemeClr val="tx1">
                    <a:lumMod val="85000"/>
                    <a:lumOff val="15000"/>
                  </a:schemeClr>
                </a:solidFill>
                <a:latin typeface="Raleway" pitchFamily="2" charset="0"/>
                <a:cs typeface="Arial" panose="020B0604020202020204" pitchFamily="34" charset="0"/>
              </a:rPr>
              <a:t>Esse aviso de privacidade poderá passar por atualizações em decorrência de mudanças nos tratamentos de dados ou mesmo por questões regulatórias. Mas fique tranquilo(a), qualquer alteração será publicada nesse mesmo local e caso necessário comunicada a você.</a:t>
            </a:r>
          </a:p>
          <a:p>
            <a:pPr algn="just">
              <a:spcAft>
                <a:spcPts val="400"/>
              </a:spcAft>
            </a:pPr>
            <a:endParaRPr lang="pt-BR" sz="1200" dirty="0">
              <a:solidFill>
                <a:schemeClr val="tx1">
                  <a:lumMod val="85000"/>
                  <a:lumOff val="15000"/>
                </a:schemeClr>
              </a:solidFill>
              <a:latin typeface="Raleway" pitchFamily="2" charset="0"/>
              <a:cs typeface="Arial" panose="020B0604020202020204" pitchFamily="34" charset="0"/>
            </a:endParaRPr>
          </a:p>
        </p:txBody>
      </p:sp>
    </p:spTree>
    <p:extLst>
      <p:ext uri="{BB962C8B-B14F-4D97-AF65-F5344CB8AC3E}">
        <p14:creationId xmlns:p14="http://schemas.microsoft.com/office/powerpoint/2010/main" val="1381165450"/>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16b9839a-4e43-49f4-973a-3afe5e52a1d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CF28A25DC38CF47877AFEC9F7AB886C" ma:contentTypeVersion="9" ma:contentTypeDescription="Crie um novo documento." ma:contentTypeScope="" ma:versionID="15fe03c0bbcec12961c00f2070c52003">
  <xsd:schema xmlns:xsd="http://www.w3.org/2001/XMLSchema" xmlns:xs="http://www.w3.org/2001/XMLSchema" xmlns:p="http://schemas.microsoft.com/office/2006/metadata/properties" xmlns:ns2="16b9839a-4e43-49f4-973a-3afe5e52a1d9" targetNamespace="http://schemas.microsoft.com/office/2006/metadata/properties" ma:root="true" ma:fieldsID="c020b797754b57de1bc26c8f82f37ae5" ns2:_="">
    <xsd:import namespace="16b9839a-4e43-49f4-973a-3afe5e52a1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b9839a-4e43-49f4-973a-3afe5e52a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39E911-CEA8-43FC-B2EA-DB780B3BDBA0}">
  <ds:schemaRefs>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purl.org/dc/terms/"/>
    <ds:schemaRef ds:uri="16b9839a-4e43-49f4-973a-3afe5e52a1d9"/>
    <ds:schemaRef ds:uri="http://www.w3.org/XML/1998/namespace"/>
    <ds:schemaRef ds:uri="http://purl.org/dc/dcmitype/"/>
  </ds:schemaRefs>
</ds:datastoreItem>
</file>

<file path=customXml/itemProps2.xml><?xml version="1.0" encoding="utf-8"?>
<ds:datastoreItem xmlns:ds="http://schemas.openxmlformats.org/officeDocument/2006/customXml" ds:itemID="{3FB8C23E-84DE-47E6-8ECE-6FE0F33F0C0A}">
  <ds:schemaRefs>
    <ds:schemaRef ds:uri="http://schemas.microsoft.com/sharepoint/v3/contenttype/forms"/>
  </ds:schemaRefs>
</ds:datastoreItem>
</file>

<file path=customXml/itemProps3.xml><?xml version="1.0" encoding="utf-8"?>
<ds:datastoreItem xmlns:ds="http://schemas.openxmlformats.org/officeDocument/2006/customXml" ds:itemID="{E0B8A61C-284B-41B7-A70A-049427A6D8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b9839a-4e43-49f4-973a-3afe5e52a1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1917</TotalTime>
  <Words>3096</Words>
  <Application>Microsoft Office PowerPoint</Application>
  <PresentationFormat>Personalizar</PresentationFormat>
  <Paragraphs>232</Paragraphs>
  <Slides>12</Slides>
  <Notes>6</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12</vt:i4>
      </vt:variant>
    </vt:vector>
  </HeadingPairs>
  <TitlesOfParts>
    <vt:vector size="19" baseType="lpstr">
      <vt:lpstr>Arial</vt:lpstr>
      <vt:lpstr>Calibri</vt:lpstr>
      <vt:lpstr>Calibri Light</vt:lpstr>
      <vt:lpstr>Raleway</vt:lpstr>
      <vt:lpstr>Verdana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Dell</dc:creator>
  <cp:lastModifiedBy>Dannyela Darly Peixoto</cp:lastModifiedBy>
  <cp:revision>14</cp:revision>
  <dcterms:created xsi:type="dcterms:W3CDTF">2020-10-09T12:38:27Z</dcterms:created>
  <dcterms:modified xsi:type="dcterms:W3CDTF">2024-04-30T19:24:41Z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0x010100ECF28A25DC38CF47877AFEC9F7AB886C</vt:lpwstr>
  </property>
  <property fmtid="{D5CDD505-2E9C-101B-9397-08002B2CF9AE}" pid="3" name="MediaServiceImageTags">
    <vt:lpwstr/>
  </property>
  <property fmtid="{D5CDD505-2E9C-101B-9397-08002B2CF9AE}" pid="4" name="Order">
    <vt:r8>8923500</vt:r8>
  </property>
  <property fmtid="{D5CDD505-2E9C-101B-9397-08002B2CF9AE}" pid="5" name="xd_Signature">
    <vt:bool>false</vt:bool>
  </property>
  <property fmtid="{D5CDD505-2E9C-101B-9397-08002B2CF9AE}" pid="6" name="SharedWithUsers">
    <vt:lpwstr>570;#Dannyela Darly Peixoto;#13;#Marcelo Fattori</vt:lpwstr>
  </property>
  <property fmtid="{D5CDD505-2E9C-101B-9397-08002B2CF9AE}" pid="7" name="xd_ProgID">
    <vt:lpwstr/>
  </property>
  <property fmtid="{D5CDD505-2E9C-101B-9397-08002B2CF9AE}" pid="8" name="_ExtendedDescription">
    <vt:lpwstr/>
  </property>
  <property fmtid="{D5CDD505-2E9C-101B-9397-08002B2CF9AE}" pid="9" name="TriggerFlowInfo">
    <vt:lpwstr/>
  </property>
  <property fmtid="{D5CDD505-2E9C-101B-9397-08002B2CF9AE}" pid="10" name="ComplianceAssetId">
    <vt:lpwstr/>
  </property>
  <property fmtid="{D5CDD505-2E9C-101B-9397-08002B2CF9AE}" pid="11" name="TemplateUrl">
    <vt:lpwstr/>
  </property>
</Properties>
</file>